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335" r:id="rId2"/>
    <p:sldId id="417" r:id="rId3"/>
    <p:sldId id="452" r:id="rId4"/>
    <p:sldId id="451" r:id="rId5"/>
    <p:sldId id="443" r:id="rId6"/>
    <p:sldId id="434" r:id="rId7"/>
    <p:sldId id="435" r:id="rId8"/>
    <p:sldId id="436" r:id="rId9"/>
    <p:sldId id="439" r:id="rId10"/>
    <p:sldId id="433" r:id="rId11"/>
    <p:sldId id="438" r:id="rId12"/>
    <p:sldId id="444" r:id="rId13"/>
    <p:sldId id="456" r:id="rId14"/>
    <p:sldId id="457" r:id="rId15"/>
    <p:sldId id="458" r:id="rId16"/>
    <p:sldId id="460" r:id="rId17"/>
    <p:sldId id="461" r:id="rId18"/>
    <p:sldId id="472" r:id="rId19"/>
    <p:sldId id="473" r:id="rId20"/>
    <p:sldId id="462" r:id="rId21"/>
    <p:sldId id="468" r:id="rId22"/>
    <p:sldId id="459" r:id="rId23"/>
    <p:sldId id="471" r:id="rId24"/>
    <p:sldId id="466" r:id="rId25"/>
    <p:sldId id="467" r:id="rId26"/>
    <p:sldId id="470" r:id="rId27"/>
  </p:sldIdLst>
  <p:sldSz cx="9144000" cy="6858000" type="screen4x3"/>
  <p:notesSz cx="7102475" cy="102330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21" autoAdjust="0"/>
    <p:restoredTop sz="92579" autoAdjust="0"/>
  </p:normalViewPr>
  <p:slideViewPr>
    <p:cSldViewPr>
      <p:cViewPr varScale="1">
        <p:scale>
          <a:sx n="67" d="100"/>
          <a:sy n="67" d="100"/>
        </p:scale>
        <p:origin x="1276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292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652"/>
          </a:xfrm>
          <a:prstGeom prst="rect">
            <a:avLst/>
          </a:prstGeom>
        </p:spPr>
        <p:txBody>
          <a:bodyPr vert="horz" lIns="94896" tIns="47448" rIns="94896" bIns="47448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3" y="0"/>
            <a:ext cx="3077739" cy="511652"/>
          </a:xfrm>
          <a:prstGeom prst="rect">
            <a:avLst/>
          </a:prstGeom>
        </p:spPr>
        <p:txBody>
          <a:bodyPr vert="horz" lIns="94896" tIns="47448" rIns="94896" bIns="47448" rtlCol="0"/>
          <a:lstStyle>
            <a:lvl1pPr algn="r">
              <a:defRPr sz="1200"/>
            </a:lvl1pPr>
          </a:lstStyle>
          <a:p>
            <a:fld id="{B3253CF5-5C60-408A-9475-7D5A7B46105A}" type="datetimeFigureOut">
              <a:rPr lang="en-NZ" smtClean="0"/>
              <a:t>12/05/2022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19598"/>
            <a:ext cx="3077739" cy="511652"/>
          </a:xfrm>
          <a:prstGeom prst="rect">
            <a:avLst/>
          </a:prstGeom>
        </p:spPr>
        <p:txBody>
          <a:bodyPr vert="horz" lIns="94896" tIns="47448" rIns="94896" bIns="47448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3" y="9719598"/>
            <a:ext cx="3077739" cy="511652"/>
          </a:xfrm>
          <a:prstGeom prst="rect">
            <a:avLst/>
          </a:prstGeom>
        </p:spPr>
        <p:txBody>
          <a:bodyPr vert="horz" lIns="94896" tIns="47448" rIns="94896" bIns="47448" rtlCol="0" anchor="b"/>
          <a:lstStyle>
            <a:lvl1pPr algn="r">
              <a:defRPr sz="1200"/>
            </a:lvl1pPr>
          </a:lstStyle>
          <a:p>
            <a:fld id="{EBC7029D-64D5-4714-828C-FD49CD67E95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154087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652"/>
          </a:xfrm>
          <a:prstGeom prst="rect">
            <a:avLst/>
          </a:prstGeom>
        </p:spPr>
        <p:txBody>
          <a:bodyPr vert="horz" lIns="94896" tIns="47448" rIns="94896" bIns="47448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511652"/>
          </a:xfrm>
          <a:prstGeom prst="rect">
            <a:avLst/>
          </a:prstGeom>
        </p:spPr>
        <p:txBody>
          <a:bodyPr vert="horz" lIns="94896" tIns="47448" rIns="94896" bIns="47448" rtlCol="0"/>
          <a:lstStyle>
            <a:lvl1pPr algn="r">
              <a:defRPr sz="1200"/>
            </a:lvl1pPr>
          </a:lstStyle>
          <a:p>
            <a:fld id="{3F8D07E1-AD19-4F88-B4B1-66810492F0FE}" type="datetimeFigureOut">
              <a:rPr lang="en-NZ" smtClean="0"/>
              <a:t>12/05/2022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5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96" tIns="47448" rIns="94896" bIns="47448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860688"/>
            <a:ext cx="5681980" cy="4604861"/>
          </a:xfrm>
          <a:prstGeom prst="rect">
            <a:avLst/>
          </a:prstGeom>
        </p:spPr>
        <p:txBody>
          <a:bodyPr vert="horz" lIns="94896" tIns="47448" rIns="94896" bIns="4744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19598"/>
            <a:ext cx="3077739" cy="511652"/>
          </a:xfrm>
          <a:prstGeom prst="rect">
            <a:avLst/>
          </a:prstGeom>
        </p:spPr>
        <p:txBody>
          <a:bodyPr vert="horz" lIns="94896" tIns="47448" rIns="94896" bIns="47448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9719598"/>
            <a:ext cx="3077739" cy="511652"/>
          </a:xfrm>
          <a:prstGeom prst="rect">
            <a:avLst/>
          </a:prstGeom>
        </p:spPr>
        <p:txBody>
          <a:bodyPr vert="horz" lIns="94896" tIns="47448" rIns="94896" bIns="47448" rtlCol="0" anchor="b"/>
          <a:lstStyle>
            <a:lvl1pPr algn="r">
              <a:defRPr sz="1200"/>
            </a:lvl1pPr>
          </a:lstStyle>
          <a:p>
            <a:fld id="{9DB68D31-E828-4D1A-BC57-9FDC4BC65EE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24080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8D31-E828-4D1A-BC57-9FDC4BC65EE1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966688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8D31-E828-4D1A-BC57-9FDC4BC65EE1}" type="slidenum">
              <a:rPr lang="en-NZ" smtClean="0"/>
              <a:t>11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850223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8D31-E828-4D1A-BC57-9FDC4BC65EE1}" type="slidenum">
              <a:rPr lang="en-NZ" smtClean="0"/>
              <a:t>12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708593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8D31-E828-4D1A-BC57-9FDC4BC65EE1}" type="slidenum">
              <a:rPr lang="en-NZ" smtClean="0"/>
              <a:t>13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400964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8D31-E828-4D1A-BC57-9FDC4BC65EE1}" type="slidenum">
              <a:rPr lang="en-NZ" smtClean="0"/>
              <a:t>14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273985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8D31-E828-4D1A-BC57-9FDC4BC65EE1}" type="slidenum">
              <a:rPr lang="en-NZ" smtClean="0"/>
              <a:t>15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135088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8D31-E828-4D1A-BC57-9FDC4BC65EE1}" type="slidenum">
              <a:rPr lang="en-NZ" smtClean="0"/>
              <a:t>16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823157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8D31-E828-4D1A-BC57-9FDC4BC65EE1}" type="slidenum">
              <a:rPr lang="en-NZ" smtClean="0"/>
              <a:t>17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48042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8D31-E828-4D1A-BC57-9FDC4BC65EE1}" type="slidenum">
              <a:rPr lang="en-NZ" smtClean="0"/>
              <a:t>18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197276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8D31-E828-4D1A-BC57-9FDC4BC65EE1}" type="slidenum">
              <a:rPr lang="en-NZ" smtClean="0"/>
              <a:t>19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868894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8D31-E828-4D1A-BC57-9FDC4BC65EE1}" type="slidenum">
              <a:rPr lang="en-NZ" smtClean="0"/>
              <a:t>20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03534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8D31-E828-4D1A-BC57-9FDC4BC65EE1}" type="slidenum">
              <a:rPr lang="en-NZ" smtClean="0"/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205486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8D31-E828-4D1A-BC57-9FDC4BC65EE1}" type="slidenum">
              <a:rPr lang="en-NZ" smtClean="0"/>
              <a:t>21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407405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8D31-E828-4D1A-BC57-9FDC4BC65EE1}" type="slidenum">
              <a:rPr lang="en-NZ" smtClean="0"/>
              <a:t>22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6882509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8D31-E828-4D1A-BC57-9FDC4BC65EE1}" type="slidenum">
              <a:rPr lang="en-NZ" smtClean="0"/>
              <a:t>23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2547020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8D31-E828-4D1A-BC57-9FDC4BC65EE1}" type="slidenum">
              <a:rPr lang="en-NZ" smtClean="0"/>
              <a:t>24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5610118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8D31-E828-4D1A-BC57-9FDC4BC65EE1}" type="slidenum">
              <a:rPr lang="en-NZ" smtClean="0"/>
              <a:t>25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1115648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8D31-E828-4D1A-BC57-9FDC4BC65EE1}" type="slidenum">
              <a:rPr lang="en-NZ" smtClean="0"/>
              <a:t>26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406425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8D31-E828-4D1A-BC57-9FDC4BC65EE1}" type="slidenum">
              <a:rPr lang="en-NZ" smtClean="0"/>
              <a:t>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244181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8D31-E828-4D1A-BC57-9FDC4BC65EE1}" type="slidenum">
              <a:rPr lang="en-NZ" smtClean="0"/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783603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8D31-E828-4D1A-BC57-9FDC4BC65EE1}" type="slidenum">
              <a:rPr lang="en-NZ" smtClean="0"/>
              <a:t>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538947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8D31-E828-4D1A-BC57-9FDC4BC65EE1}" type="slidenum">
              <a:rPr lang="en-NZ" smtClean="0"/>
              <a:t>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056179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8D31-E828-4D1A-BC57-9FDC4BC65EE1}" type="slidenum">
              <a:rPr lang="en-NZ" smtClean="0"/>
              <a:t>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382757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8D31-E828-4D1A-BC57-9FDC4BC65EE1}" type="slidenum">
              <a:rPr lang="en-NZ" smtClean="0"/>
              <a:t>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234470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baseline="0" dirty="0"/>
          </a:p>
          <a:p>
            <a:endParaRPr lang="en-NZ" dirty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8D31-E828-4D1A-BC57-9FDC4BC65EE1}" type="slidenum">
              <a:rPr lang="en-NZ" smtClean="0"/>
              <a:t>10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66993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1E13-AFB9-46A6-85E0-829F97A890F1}" type="datetimeFigureOut">
              <a:rPr lang="en-NZ" smtClean="0"/>
              <a:t>12/05/2022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8C30B-7FF3-492A-8511-F946839A135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79124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1E13-AFB9-46A6-85E0-829F97A890F1}" type="datetimeFigureOut">
              <a:rPr lang="en-NZ" smtClean="0"/>
              <a:t>12/05/2022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8C30B-7FF3-492A-8511-F946839A135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48200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1E13-AFB9-46A6-85E0-829F97A890F1}" type="datetimeFigureOut">
              <a:rPr lang="en-NZ" smtClean="0"/>
              <a:t>12/05/2022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8C30B-7FF3-492A-8511-F946839A135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56547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1E13-AFB9-46A6-85E0-829F97A890F1}" type="datetimeFigureOut">
              <a:rPr lang="en-NZ" smtClean="0"/>
              <a:t>12/05/2022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8C30B-7FF3-492A-8511-F946839A135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96320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1E13-AFB9-46A6-85E0-829F97A890F1}" type="datetimeFigureOut">
              <a:rPr lang="en-NZ" smtClean="0"/>
              <a:t>12/05/2022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8C30B-7FF3-492A-8511-F946839A135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41373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1E13-AFB9-46A6-85E0-829F97A890F1}" type="datetimeFigureOut">
              <a:rPr lang="en-NZ" smtClean="0"/>
              <a:t>12/05/2022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8C30B-7FF3-492A-8511-F946839A135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73020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1E13-AFB9-46A6-85E0-829F97A890F1}" type="datetimeFigureOut">
              <a:rPr lang="en-NZ" smtClean="0"/>
              <a:t>12/05/2022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8C30B-7FF3-492A-8511-F946839A135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65621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1E13-AFB9-46A6-85E0-829F97A890F1}" type="datetimeFigureOut">
              <a:rPr lang="en-NZ" smtClean="0"/>
              <a:t>12/05/2022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8C30B-7FF3-492A-8511-F946839A135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57701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1E13-AFB9-46A6-85E0-829F97A890F1}" type="datetimeFigureOut">
              <a:rPr lang="en-NZ" smtClean="0"/>
              <a:t>12/05/2022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8C30B-7FF3-492A-8511-F946839A135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38898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1E13-AFB9-46A6-85E0-829F97A890F1}" type="datetimeFigureOut">
              <a:rPr lang="en-NZ" smtClean="0"/>
              <a:t>12/05/2022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8C30B-7FF3-492A-8511-F946839A135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28629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1E13-AFB9-46A6-85E0-829F97A890F1}" type="datetimeFigureOut">
              <a:rPr lang="en-NZ" smtClean="0"/>
              <a:t>12/05/2022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8C30B-7FF3-492A-8511-F946839A135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65734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B1E13-AFB9-46A6-85E0-829F97A890F1}" type="datetimeFigureOut">
              <a:rPr lang="en-NZ" smtClean="0"/>
              <a:t>12/05/2022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8C30B-7FF3-492A-8511-F946839A135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32852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2915816" y="2078037"/>
            <a:ext cx="6057920" cy="1569660"/>
          </a:xfrm>
        </p:spPr>
        <p:txBody>
          <a:bodyPr>
            <a:noAutofit/>
          </a:bodyPr>
          <a:lstStyle/>
          <a:p>
            <a:r>
              <a:rPr lang="en-NZ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What ACC doesn’t </a:t>
            </a:r>
          </a:p>
          <a:p>
            <a:r>
              <a:rPr lang="en-NZ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tell you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555776" y="4941168"/>
            <a:ext cx="42484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b="1" dirty="0"/>
              <a:t>Sue Walton</a:t>
            </a:r>
          </a:p>
          <a:p>
            <a:pPr algn="ctr"/>
            <a:r>
              <a:rPr lang="en-NZ" sz="2400" b="1" dirty="0"/>
              <a:t>027 210 4918</a:t>
            </a:r>
          </a:p>
          <a:p>
            <a:pPr algn="ctr"/>
            <a:r>
              <a:rPr lang="en-NZ" sz="2400" b="1" dirty="0"/>
              <a:t>sue@managecompany.co.nz</a:t>
            </a:r>
          </a:p>
          <a:p>
            <a:pPr algn="ctr"/>
            <a:r>
              <a:rPr lang="en-NZ" sz="2400" b="1" dirty="0"/>
              <a:t>www.managecompany.co.nz</a:t>
            </a:r>
          </a:p>
        </p:txBody>
      </p:sp>
      <p:pic>
        <p:nvPicPr>
          <p:cNvPr id="1026" name="Picture 2" descr="Women In Forestry - Home | Facebook">
            <a:extLst>
              <a:ext uri="{FF2B5EF4-FFF2-40B4-BE49-F238E27FC236}">
                <a16:creationId xmlns:a16="http://schemas.microsoft.com/office/drawing/2014/main" id="{92C65106-BCF2-4741-9DD8-C15A552866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836712"/>
            <a:ext cx="2833329" cy="2833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6669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24BCB81-2DE4-4929-9C5E-4F0EF22BC5B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6972" y="5579136"/>
            <a:ext cx="866776" cy="1228178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135B357C-BD12-4951-9836-BCC0EFDF9804}"/>
              </a:ext>
            </a:extLst>
          </p:cNvPr>
          <p:cNvSpPr txBox="1">
            <a:spLocks/>
          </p:cNvSpPr>
          <p:nvPr/>
        </p:nvSpPr>
        <p:spPr>
          <a:xfrm>
            <a:off x="461640" y="421253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000" b="1" dirty="0">
                <a:solidFill>
                  <a:schemeClr val="accent1">
                    <a:lumMod val="50000"/>
                  </a:schemeClr>
                </a:solidFill>
              </a:rPr>
              <a:t>ACC Brokering</a:t>
            </a:r>
          </a:p>
        </p:txBody>
      </p:sp>
      <p:graphicFrame>
        <p:nvGraphicFramePr>
          <p:cNvPr id="10" name="Content Placeholder 3">
            <a:extLst>
              <a:ext uri="{FF2B5EF4-FFF2-40B4-BE49-F238E27FC236}">
                <a16:creationId xmlns:a16="http://schemas.microsoft.com/office/drawing/2014/main" id="{3508FDBB-9EC6-4405-8790-561E99A556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5818713"/>
              </p:ext>
            </p:extLst>
          </p:nvPr>
        </p:nvGraphicFramePr>
        <p:xfrm>
          <a:off x="1220479" y="1320497"/>
          <a:ext cx="6703042" cy="4258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749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81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1728">
                <a:tc>
                  <a:txBody>
                    <a:bodyPr/>
                    <a:lstStyle/>
                    <a:p>
                      <a:pPr algn="l" fontAlgn="b"/>
                      <a:endParaRPr lang="en-NZ" sz="3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32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 / 23</a:t>
                      </a:r>
                      <a:endParaRPr lang="en-NZ" sz="3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1728">
                <a:tc>
                  <a:txBody>
                    <a:bodyPr/>
                    <a:lstStyle/>
                    <a:p>
                      <a:pPr algn="l" fontAlgn="b"/>
                      <a:r>
                        <a:rPr lang="en-NZ" sz="32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Logging</a:t>
                      </a:r>
                      <a:endParaRPr lang="en-NZ" sz="3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32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2.58%</a:t>
                      </a:r>
                      <a:endParaRPr lang="en-NZ" sz="3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1728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Silviculture</a:t>
                      </a:r>
                      <a:endParaRPr lang="en-NZ" sz="3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2.58%</a:t>
                      </a:r>
                      <a:endParaRPr lang="en-NZ" sz="3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76335812"/>
                  </a:ext>
                </a:extLst>
              </a:tr>
              <a:tr h="851728">
                <a:tc>
                  <a:txBody>
                    <a:bodyPr/>
                    <a:lstStyle/>
                    <a:p>
                      <a:pPr algn="l" fontAlgn="b"/>
                      <a:r>
                        <a:rPr lang="en-NZ" sz="32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Administration</a:t>
                      </a:r>
                      <a:endParaRPr lang="en-NZ" sz="3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0.19%</a:t>
                      </a:r>
                      <a:endParaRPr lang="en-NZ" sz="3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1728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  <a:endParaRPr lang="en-NZ" sz="3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0.11%</a:t>
                      </a:r>
                      <a:endParaRPr lang="en-NZ" sz="3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84680503"/>
                  </a:ext>
                </a:extLst>
              </a:tr>
            </a:tbl>
          </a:graphicData>
        </a:graphic>
      </p:graphicFrame>
      <p:pic>
        <p:nvPicPr>
          <p:cNvPr id="6" name="Picture 2" descr="Women In Forestry - Home | Facebook">
            <a:extLst>
              <a:ext uri="{FF2B5EF4-FFF2-40B4-BE49-F238E27FC236}">
                <a16:creationId xmlns:a16="http://schemas.microsoft.com/office/drawing/2014/main" id="{D7BE371B-33B4-44C4-BFEC-3C41455E3B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55" y="5661326"/>
            <a:ext cx="1143148" cy="1143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29794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0594938"/>
              </p:ext>
            </p:extLst>
          </p:nvPr>
        </p:nvGraphicFramePr>
        <p:xfrm>
          <a:off x="1331639" y="1700808"/>
          <a:ext cx="6480721" cy="31107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067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3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7686">
                <a:tc>
                  <a:txBody>
                    <a:bodyPr/>
                    <a:lstStyle/>
                    <a:p>
                      <a:pPr algn="l" fontAlgn="b"/>
                      <a:r>
                        <a:rPr lang="en-NZ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$100,000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3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 / 23</a:t>
                      </a:r>
                      <a:endParaRPr lang="en-NZ" sz="3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7686">
                <a:tc>
                  <a:txBody>
                    <a:bodyPr/>
                    <a:lstStyle/>
                    <a:p>
                      <a:pPr algn="l" fontAlgn="b"/>
                      <a:r>
                        <a:rPr lang="en-NZ" sz="3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Logging</a:t>
                      </a:r>
                      <a:endParaRPr lang="en-NZ" sz="3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3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$2,580</a:t>
                      </a:r>
                      <a:endParaRPr lang="en-NZ" sz="3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7686">
                <a:tc>
                  <a:txBody>
                    <a:bodyPr/>
                    <a:lstStyle/>
                    <a:p>
                      <a:pPr algn="l" fontAlgn="b"/>
                      <a:r>
                        <a:rPr lang="en-NZ" sz="3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Management</a:t>
                      </a:r>
                      <a:endParaRPr lang="en-NZ" sz="3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3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$110</a:t>
                      </a:r>
                      <a:endParaRPr lang="en-NZ" sz="3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7686">
                <a:tc>
                  <a:txBody>
                    <a:bodyPr/>
                    <a:lstStyle/>
                    <a:p>
                      <a:pPr algn="l" fontAlgn="b"/>
                      <a:r>
                        <a:rPr lang="en-NZ" sz="32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Saving</a:t>
                      </a:r>
                      <a:endParaRPr lang="en-NZ" sz="3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32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$2,470</a:t>
                      </a:r>
                      <a:endParaRPr lang="en-NZ" sz="3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EDECF42B-3045-4BAA-91D5-15C6B1A50F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6972" y="5579136"/>
            <a:ext cx="866776" cy="1228178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7C0DE68F-DEF9-4E01-A06F-BE1FC882864B}"/>
              </a:ext>
            </a:extLst>
          </p:cNvPr>
          <p:cNvSpPr txBox="1">
            <a:spLocks/>
          </p:cNvSpPr>
          <p:nvPr/>
        </p:nvSpPr>
        <p:spPr>
          <a:xfrm>
            <a:off x="461640" y="421253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000" b="1" dirty="0">
                <a:solidFill>
                  <a:schemeClr val="accent1">
                    <a:lumMod val="50000"/>
                  </a:schemeClr>
                </a:solidFill>
              </a:rPr>
              <a:t>ACC Brokering</a:t>
            </a:r>
          </a:p>
        </p:txBody>
      </p:sp>
      <p:pic>
        <p:nvPicPr>
          <p:cNvPr id="6" name="Picture 2" descr="Women In Forestry - Home | Facebook">
            <a:extLst>
              <a:ext uri="{FF2B5EF4-FFF2-40B4-BE49-F238E27FC236}">
                <a16:creationId xmlns:a16="http://schemas.microsoft.com/office/drawing/2014/main" id="{5B09740E-3794-4B2F-B2D9-D162D948F9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55" y="5661326"/>
            <a:ext cx="1143148" cy="1143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4879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3568" y="692696"/>
            <a:ext cx="7459587" cy="44543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3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areas we look at…</a:t>
            </a:r>
          </a:p>
          <a:p>
            <a:r>
              <a:rPr lang="en-NZ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Levels of Cover</a:t>
            </a:r>
          </a:p>
          <a:p>
            <a:r>
              <a:rPr lang="en-NZ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Levy Codes (20% are wrong)</a:t>
            </a:r>
          </a:p>
          <a:p>
            <a:r>
              <a:rPr lang="en-NZ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Administration Companies</a:t>
            </a:r>
          </a:p>
          <a:p>
            <a:r>
              <a:rPr lang="en-NZ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Payment Plans </a:t>
            </a:r>
          </a:p>
          <a:p>
            <a:r>
              <a:rPr lang="en-NZ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Historical Shenanigans </a:t>
            </a:r>
          </a:p>
          <a:p>
            <a:r>
              <a:rPr lang="en-NZ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 Claims</a:t>
            </a:r>
          </a:p>
          <a:p>
            <a:pPr marL="0" indent="0">
              <a:buNone/>
            </a:pPr>
            <a:endParaRPr lang="en-NZ" sz="36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NZ" sz="36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NZ" sz="36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3BAFA8A-2942-4F8D-8DAE-826C45A380C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6972" y="5579136"/>
            <a:ext cx="866776" cy="1228178"/>
          </a:xfrm>
          <a:prstGeom prst="rect">
            <a:avLst/>
          </a:prstGeom>
        </p:spPr>
      </p:pic>
      <p:pic>
        <p:nvPicPr>
          <p:cNvPr id="6" name="Picture 2" descr="Women In Forestry - Home | Facebook">
            <a:extLst>
              <a:ext uri="{FF2B5EF4-FFF2-40B4-BE49-F238E27FC236}">
                <a16:creationId xmlns:a16="http://schemas.microsoft.com/office/drawing/2014/main" id="{90FE33C0-F24A-4021-8982-0959FD16F3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55" y="5661326"/>
            <a:ext cx="1143148" cy="1143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11455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DECF42B-3045-4BAA-91D5-15C6B1A50F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6972" y="5579136"/>
            <a:ext cx="866776" cy="1228178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DEF9F579-C260-4F1B-86D3-BB12D982C0B6}"/>
              </a:ext>
            </a:extLst>
          </p:cNvPr>
          <p:cNvSpPr txBox="1">
            <a:spLocks/>
          </p:cNvSpPr>
          <p:nvPr/>
        </p:nvSpPr>
        <p:spPr>
          <a:xfrm>
            <a:off x="461640" y="421253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000" b="1" dirty="0">
                <a:solidFill>
                  <a:schemeClr val="accent1">
                    <a:lumMod val="50000"/>
                  </a:schemeClr>
                </a:solidFill>
              </a:rPr>
              <a:t>Claims &amp; ACC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41D37DD-C185-42C0-9C8C-2AFF9AA1B6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465" y="1448780"/>
            <a:ext cx="7459587" cy="396044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NZ" sz="36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NZ" sz="36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NZ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7E3A550F-B67A-488F-AE71-716902F2C1D5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7706335" cy="3753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3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Worker Welfare</a:t>
            </a:r>
          </a:p>
          <a:p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Operational</a:t>
            </a:r>
            <a:endParaRPr lang="en-US" sz="36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NZ" sz="3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 on ACC Levies</a:t>
            </a:r>
          </a:p>
        </p:txBody>
      </p:sp>
      <p:pic>
        <p:nvPicPr>
          <p:cNvPr id="11" name="Picture 2" descr="Women In Forestry - Home | Facebook">
            <a:extLst>
              <a:ext uri="{FF2B5EF4-FFF2-40B4-BE49-F238E27FC236}">
                <a16:creationId xmlns:a16="http://schemas.microsoft.com/office/drawing/2014/main" id="{EAB66553-8047-4808-886D-1A5BADEFD6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55" y="5661326"/>
            <a:ext cx="1143148" cy="1143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41988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DECF42B-3045-4BAA-91D5-15C6B1A50F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6972" y="5579136"/>
            <a:ext cx="866776" cy="1228178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DEF9F579-C260-4F1B-86D3-BB12D982C0B6}"/>
              </a:ext>
            </a:extLst>
          </p:cNvPr>
          <p:cNvSpPr txBox="1">
            <a:spLocks/>
          </p:cNvSpPr>
          <p:nvPr/>
        </p:nvSpPr>
        <p:spPr>
          <a:xfrm>
            <a:off x="461640" y="421253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000" b="1" dirty="0">
                <a:solidFill>
                  <a:schemeClr val="accent1">
                    <a:lumMod val="50000"/>
                  </a:schemeClr>
                </a:solidFill>
              </a:rPr>
              <a:t>Claims &amp; ACC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41D37DD-C185-42C0-9C8C-2AFF9AA1B6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465" y="1484784"/>
            <a:ext cx="7459587" cy="4356484"/>
          </a:xfrm>
        </p:spPr>
        <p:txBody>
          <a:bodyPr>
            <a:normAutofit lnSpcReduction="10000"/>
          </a:bodyPr>
          <a:lstStyle/>
          <a:p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Days Off &amp; $500 Medical Costs</a:t>
            </a:r>
          </a:p>
          <a:p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Year Cycle</a:t>
            </a:r>
          </a:p>
          <a:p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Weightings</a:t>
            </a:r>
          </a:p>
          <a:p>
            <a:pPr lvl="1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Year	= 100%</a:t>
            </a:r>
          </a:p>
          <a:p>
            <a:pPr lvl="1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 Year	= 70%</a:t>
            </a:r>
          </a:p>
          <a:p>
            <a:pPr lvl="1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Third Year		= 40%</a:t>
            </a:r>
          </a:p>
          <a:p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Starting point is -50% not 0%</a:t>
            </a:r>
          </a:p>
          <a:p>
            <a:pPr marL="0" indent="0">
              <a:buNone/>
            </a:pPr>
            <a:endParaRPr lang="en-NZ" sz="36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NZ" sz="36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 descr="Women In Forestry - Home | Facebook">
            <a:extLst>
              <a:ext uri="{FF2B5EF4-FFF2-40B4-BE49-F238E27FC236}">
                <a16:creationId xmlns:a16="http://schemas.microsoft.com/office/drawing/2014/main" id="{B3DD303D-4F4D-4C02-BE4E-3491E01037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55" y="5661326"/>
            <a:ext cx="1143148" cy="1143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48701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DECF42B-3045-4BAA-91D5-15C6B1A50F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6972" y="5579136"/>
            <a:ext cx="866776" cy="1228178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DEF9F579-C260-4F1B-86D3-BB12D982C0B6}"/>
              </a:ext>
            </a:extLst>
          </p:cNvPr>
          <p:cNvSpPr txBox="1">
            <a:spLocks/>
          </p:cNvSpPr>
          <p:nvPr/>
        </p:nvSpPr>
        <p:spPr>
          <a:xfrm>
            <a:off x="461640" y="421253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000" b="1" dirty="0">
                <a:solidFill>
                  <a:schemeClr val="accent1">
                    <a:lumMod val="50000"/>
                  </a:schemeClr>
                </a:solidFill>
              </a:rPr>
              <a:t>Claims &amp; ACC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41D37DD-C185-42C0-9C8C-2AFF9AA1B6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465" y="1556792"/>
            <a:ext cx="8004983" cy="39604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NZ" sz="3600" b="1" dirty="0">
              <a:solidFill>
                <a:srgbClr val="FF0000"/>
              </a:solidFill>
              <a:cs typeface="Arial" pitchFamily="34" charset="0"/>
            </a:endParaRPr>
          </a:p>
          <a:p>
            <a:pPr marL="0" indent="0" algn="ctr">
              <a:buNone/>
            </a:pPr>
            <a:r>
              <a:rPr lang="en-NZ" sz="3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claims = up to </a:t>
            </a:r>
            <a:r>
              <a:rPr lang="en-NZ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50%</a:t>
            </a:r>
            <a:r>
              <a:rPr lang="en-NZ" sz="3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discount</a:t>
            </a:r>
          </a:p>
          <a:p>
            <a:pPr marL="0" indent="0" algn="ctr">
              <a:buNone/>
            </a:pPr>
            <a:endParaRPr lang="en-NZ" sz="36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NZ" sz="3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claims = up to </a:t>
            </a:r>
            <a:r>
              <a:rPr lang="en-NZ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  <a:r>
              <a:rPr lang="en-NZ" sz="3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loading</a:t>
            </a:r>
          </a:p>
        </p:txBody>
      </p:sp>
      <p:pic>
        <p:nvPicPr>
          <p:cNvPr id="6" name="Picture 2" descr="Women In Forestry - Home | Facebook">
            <a:extLst>
              <a:ext uri="{FF2B5EF4-FFF2-40B4-BE49-F238E27FC236}">
                <a16:creationId xmlns:a16="http://schemas.microsoft.com/office/drawing/2014/main" id="{7306D436-05B2-4652-BC09-47CE3A40C2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55" y="5661326"/>
            <a:ext cx="1143148" cy="1143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92909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DECF42B-3045-4BAA-91D5-15C6B1A50F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6972" y="5579136"/>
            <a:ext cx="866776" cy="1228178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DEF9F579-C260-4F1B-86D3-BB12D982C0B6}"/>
              </a:ext>
            </a:extLst>
          </p:cNvPr>
          <p:cNvSpPr txBox="1">
            <a:spLocks/>
          </p:cNvSpPr>
          <p:nvPr/>
        </p:nvSpPr>
        <p:spPr>
          <a:xfrm>
            <a:off x="461640" y="421253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000" b="1" dirty="0">
                <a:solidFill>
                  <a:schemeClr val="accent1">
                    <a:lumMod val="50000"/>
                  </a:schemeClr>
                </a:solidFill>
              </a:rPr>
              <a:t>Claims &amp; ACC</a:t>
            </a:r>
          </a:p>
          <a:p>
            <a:pPr algn="ctr"/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For 03020 – Logging Code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6EF36B4-A7C8-4499-8CDE-A1F21248A8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2238874"/>
              </p:ext>
            </p:extLst>
          </p:nvPr>
        </p:nvGraphicFramePr>
        <p:xfrm>
          <a:off x="272236" y="1600200"/>
          <a:ext cx="8641512" cy="39789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60378">
                  <a:extLst>
                    <a:ext uri="{9D8B030D-6E8A-4147-A177-3AD203B41FA5}">
                      <a16:colId xmlns:a16="http://schemas.microsoft.com/office/drawing/2014/main" val="3355227393"/>
                    </a:ext>
                  </a:extLst>
                </a:gridCol>
                <a:gridCol w="2160378">
                  <a:extLst>
                    <a:ext uri="{9D8B030D-6E8A-4147-A177-3AD203B41FA5}">
                      <a16:colId xmlns:a16="http://schemas.microsoft.com/office/drawing/2014/main" val="1589398918"/>
                    </a:ext>
                  </a:extLst>
                </a:gridCol>
                <a:gridCol w="2160378">
                  <a:extLst>
                    <a:ext uri="{9D8B030D-6E8A-4147-A177-3AD203B41FA5}">
                      <a16:colId xmlns:a16="http://schemas.microsoft.com/office/drawing/2014/main" val="1379153964"/>
                    </a:ext>
                  </a:extLst>
                </a:gridCol>
                <a:gridCol w="2160378">
                  <a:extLst>
                    <a:ext uri="{9D8B030D-6E8A-4147-A177-3AD203B41FA5}">
                      <a16:colId xmlns:a16="http://schemas.microsoft.com/office/drawing/2014/main" val="932242528"/>
                    </a:ext>
                  </a:extLst>
                </a:gridCol>
              </a:tblGrid>
              <a:tr h="66315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3000" b="1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Logging</a:t>
                      </a:r>
                      <a:endParaRPr lang="en-NZ" sz="30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Z" sz="3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Lowest</a:t>
                      </a:r>
                      <a:endParaRPr lang="en-NZ" sz="3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Z" sz="3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Median</a:t>
                      </a:r>
                      <a:endParaRPr lang="en-NZ" sz="3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Z" sz="3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Highest</a:t>
                      </a:r>
                      <a:endParaRPr lang="en-NZ" sz="3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077127"/>
                  </a:ext>
                </a:extLst>
              </a:tr>
              <a:tr h="66315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3000" b="1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2017</a:t>
                      </a:r>
                      <a:endParaRPr lang="en-NZ" sz="30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NZ" sz="30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-22.40%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NZ" sz="3000" b="1" u="none" strike="noStrike" kern="12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-7.63%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NZ" sz="3000" b="1" u="none" strike="noStrike" kern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29.27%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1826978"/>
                  </a:ext>
                </a:extLst>
              </a:tr>
              <a:tr h="66315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3000" b="1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2018</a:t>
                      </a:r>
                      <a:endParaRPr lang="en-NZ" sz="30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NZ" sz="30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-23.66%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NZ" sz="30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-7.73%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NZ" sz="3000" b="1" u="none" strike="noStrike" kern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37.02%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508347"/>
                  </a:ext>
                </a:extLst>
              </a:tr>
              <a:tr h="66315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3000" b="1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2019</a:t>
                      </a:r>
                      <a:endParaRPr lang="en-NZ" sz="30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NZ" sz="30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-21.65%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NZ" sz="3000" b="1" u="none" strike="noStrike" kern="12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-12.71%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NZ" sz="3000" b="1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27.44%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935738"/>
                  </a:ext>
                </a:extLst>
              </a:tr>
              <a:tr h="66315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3000" b="1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2020</a:t>
                      </a:r>
                      <a:endParaRPr lang="en-NZ" sz="30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NZ" sz="30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-22.40%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NZ" sz="30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-11.52%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NZ" sz="3000" b="1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34.59%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6548023"/>
                  </a:ext>
                </a:extLst>
              </a:tr>
              <a:tr h="66315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3000" b="1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2021</a:t>
                      </a:r>
                      <a:endParaRPr lang="en-NZ" sz="30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NZ" sz="30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-30.00%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NZ" sz="30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-10.00%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NZ" sz="3000" b="1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75.00%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801380"/>
                  </a:ext>
                </a:extLst>
              </a:tr>
            </a:tbl>
          </a:graphicData>
        </a:graphic>
      </p:graphicFrame>
      <p:pic>
        <p:nvPicPr>
          <p:cNvPr id="6" name="Picture 2" descr="Women In Forestry - Home | Facebook">
            <a:extLst>
              <a:ext uri="{FF2B5EF4-FFF2-40B4-BE49-F238E27FC236}">
                <a16:creationId xmlns:a16="http://schemas.microsoft.com/office/drawing/2014/main" id="{F4A5655D-6053-48BF-88F9-A4BDD109D6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55" y="5661326"/>
            <a:ext cx="1143148" cy="1143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07048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DECF42B-3045-4BAA-91D5-15C6B1A50F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6972" y="5579136"/>
            <a:ext cx="866776" cy="1228178"/>
          </a:xfrm>
          <a:prstGeom prst="rect">
            <a:avLst/>
          </a:prstGeom>
        </p:spPr>
      </p:pic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6911AF7D-6D40-47BE-9553-E178180EBD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177749"/>
              </p:ext>
            </p:extLst>
          </p:nvPr>
        </p:nvGraphicFramePr>
        <p:xfrm>
          <a:off x="137830" y="692696"/>
          <a:ext cx="8868338" cy="47106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84597">
                  <a:extLst>
                    <a:ext uri="{9D8B030D-6E8A-4147-A177-3AD203B41FA5}">
                      <a16:colId xmlns:a16="http://schemas.microsoft.com/office/drawing/2014/main" val="2194889432"/>
                    </a:ext>
                  </a:extLst>
                </a:gridCol>
                <a:gridCol w="2160241">
                  <a:extLst>
                    <a:ext uri="{9D8B030D-6E8A-4147-A177-3AD203B41FA5}">
                      <a16:colId xmlns:a16="http://schemas.microsoft.com/office/drawing/2014/main" val="1089108481"/>
                    </a:ext>
                  </a:extLst>
                </a:gridCol>
                <a:gridCol w="1923500">
                  <a:extLst>
                    <a:ext uri="{9D8B030D-6E8A-4147-A177-3AD203B41FA5}">
                      <a16:colId xmlns:a16="http://schemas.microsoft.com/office/drawing/2014/main" val="2540434295"/>
                    </a:ext>
                  </a:extLst>
                </a:gridCol>
              </a:tblGrid>
              <a:tr h="428241">
                <a:tc>
                  <a:txBody>
                    <a:bodyPr/>
                    <a:lstStyle/>
                    <a:p>
                      <a:pPr marL="72000" lvl="0" algn="l" font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NZ" sz="24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Primary Injury – Logging</a:t>
                      </a:r>
                      <a:endParaRPr lang="en-NZ" sz="2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NZ" sz="24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2020</a:t>
                      </a:r>
                      <a:endParaRPr lang="en-NZ" sz="2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2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Ratio %</a:t>
                      </a:r>
                      <a:endParaRPr lang="en-NZ" sz="2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1017776"/>
                  </a:ext>
                </a:extLst>
              </a:tr>
              <a:tr h="428241">
                <a:tc>
                  <a:txBody>
                    <a:bodyPr/>
                    <a:lstStyle/>
                    <a:p>
                      <a:pPr marL="72000" algn="l" defTabSz="914400" rtl="0" eaLnBrk="1" fontAlgn="ctr" latinLnBrk="0" hangingPunct="1"/>
                      <a:r>
                        <a:rPr lang="en-NZ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Sprain Lumber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defTabSz="914400" rtl="0" eaLnBrk="1" fontAlgn="ctr" latinLnBrk="0" hangingPunct="1"/>
                      <a:r>
                        <a:rPr lang="en-NZ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NZ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23987708"/>
                  </a:ext>
                </a:extLst>
              </a:tr>
              <a:tr h="428241">
                <a:tc>
                  <a:txBody>
                    <a:bodyPr/>
                    <a:lstStyle/>
                    <a:p>
                      <a:pPr marL="72000" algn="l" defTabSz="914400" rtl="0" eaLnBrk="1" fontAlgn="ctr" latinLnBrk="0" hangingPunct="1"/>
                      <a:r>
                        <a:rPr lang="en-NZ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Sprain Ankle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defTabSz="914400" rtl="0" eaLnBrk="1" fontAlgn="ctr" latinLnBrk="0" hangingPunct="1"/>
                      <a:r>
                        <a:rPr lang="en-NZ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NZ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12500999"/>
                  </a:ext>
                </a:extLst>
              </a:tr>
              <a:tr h="428241">
                <a:tc>
                  <a:txBody>
                    <a:bodyPr/>
                    <a:lstStyle/>
                    <a:p>
                      <a:pPr marL="72000" algn="l" defTabSz="914400" rtl="0" eaLnBrk="1" fontAlgn="ctr" latinLnBrk="0" hangingPunct="1"/>
                      <a:r>
                        <a:rPr lang="en-NZ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Open Wound Fingers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defTabSz="914400" rtl="0" eaLnBrk="1" fontAlgn="ctr" latinLnBrk="0" hangingPunct="1"/>
                      <a:r>
                        <a:rPr lang="en-NZ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NZ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04106915"/>
                  </a:ext>
                </a:extLst>
              </a:tr>
              <a:tr h="428241">
                <a:tc>
                  <a:txBody>
                    <a:bodyPr/>
                    <a:lstStyle/>
                    <a:p>
                      <a:pPr marL="72000" algn="l" defTabSz="914400" rtl="0" eaLnBrk="1" fontAlgn="ctr" latinLnBrk="0" hangingPunct="1"/>
                      <a:r>
                        <a:rPr lang="en-NZ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Eye Foreign Object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defTabSz="914400" rtl="0" eaLnBrk="1" fontAlgn="ctr" latinLnBrk="0" hangingPunct="1"/>
                      <a:r>
                        <a:rPr lang="en-NZ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defTabSz="914400" rtl="0" eaLnBrk="1" fontAlgn="ctr" latinLnBrk="0" hangingPunct="1"/>
                      <a:r>
                        <a:rPr lang="en-NZ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08471645"/>
                  </a:ext>
                </a:extLst>
              </a:tr>
              <a:tr h="428241">
                <a:tc>
                  <a:txBody>
                    <a:bodyPr/>
                    <a:lstStyle/>
                    <a:p>
                      <a:pPr marL="72000" algn="l" defTabSz="914400" rtl="0" eaLnBrk="1" fontAlgn="ctr" latinLnBrk="0" hangingPunct="1"/>
                      <a:r>
                        <a:rPr lang="en-NZ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Sprain Neck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defTabSz="914400" rtl="0" eaLnBrk="1" fontAlgn="ctr" latinLnBrk="0" hangingPunct="1"/>
                      <a:r>
                        <a:rPr lang="en-NZ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NZ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14176583"/>
                  </a:ext>
                </a:extLst>
              </a:tr>
              <a:tr h="428241">
                <a:tc>
                  <a:txBody>
                    <a:bodyPr/>
                    <a:lstStyle/>
                    <a:p>
                      <a:pPr marL="72000" algn="l" defTabSz="914400" rtl="0" eaLnBrk="1" fontAlgn="ctr" latinLnBrk="0" hangingPunct="1"/>
                      <a:r>
                        <a:rPr lang="en-NZ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Eye Scratch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defTabSz="914400" rtl="0" eaLnBrk="1" fontAlgn="ctr" latinLnBrk="0" hangingPunct="1"/>
                      <a:r>
                        <a:rPr lang="en-NZ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defTabSz="914400" rtl="0" eaLnBrk="1" fontAlgn="ctr" latinLnBrk="0" hangingPunct="1"/>
                      <a:r>
                        <a:rPr lang="en-NZ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49658204"/>
                  </a:ext>
                </a:extLst>
              </a:tr>
              <a:tr h="428241">
                <a:tc>
                  <a:txBody>
                    <a:bodyPr/>
                    <a:lstStyle/>
                    <a:p>
                      <a:pPr marL="72000" algn="l" defTabSz="914400" rtl="0" eaLnBrk="1" fontAlgn="ctr" latinLnBrk="0" hangingPunct="1"/>
                      <a:r>
                        <a:rPr lang="en-NZ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Sprain Shoulder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defTabSz="914400" rtl="0" eaLnBrk="1" fontAlgn="ctr" latinLnBrk="0" hangingPunct="1"/>
                      <a:r>
                        <a:rPr lang="en-NZ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NZ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17821869"/>
                  </a:ext>
                </a:extLst>
              </a:tr>
              <a:tr h="428241">
                <a:tc>
                  <a:txBody>
                    <a:bodyPr/>
                    <a:lstStyle/>
                    <a:p>
                      <a:pPr marL="72000" algn="l" defTabSz="914400" rtl="0" eaLnBrk="1" fontAlgn="ctr" latinLnBrk="0" hangingPunct="1"/>
                      <a:r>
                        <a:rPr lang="en-NZ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Open Wound Hand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defTabSz="914400" rtl="0" eaLnBrk="1" fontAlgn="ctr" latinLnBrk="0" hangingPunct="1"/>
                      <a:r>
                        <a:rPr lang="en-NZ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NZ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51743068"/>
                  </a:ext>
                </a:extLst>
              </a:tr>
              <a:tr h="428241">
                <a:tc>
                  <a:txBody>
                    <a:bodyPr/>
                    <a:lstStyle/>
                    <a:p>
                      <a:pPr marL="72000" algn="l" defTabSz="914400" rtl="0" eaLnBrk="1" fontAlgn="ctr" latinLnBrk="0" hangingPunct="1"/>
                      <a:r>
                        <a:rPr lang="en-NZ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Hearing Loss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defTabSz="914400" rtl="0" eaLnBrk="1" fontAlgn="ctr" latinLnBrk="0" hangingPunct="1"/>
                      <a:r>
                        <a:rPr lang="en-NZ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defTabSz="914400" rtl="0" eaLnBrk="1" fontAlgn="ctr" latinLnBrk="0" hangingPunct="1"/>
                      <a:r>
                        <a:rPr lang="en-NZ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81045985"/>
                  </a:ext>
                </a:extLst>
              </a:tr>
              <a:tr h="428241">
                <a:tc>
                  <a:txBody>
                    <a:bodyPr/>
                    <a:lstStyle/>
                    <a:p>
                      <a:pPr marL="72000" algn="l" defTabSz="914400" rtl="0" eaLnBrk="1" fontAlgn="ctr" latinLnBrk="0" hangingPunct="1"/>
                      <a:r>
                        <a:rPr lang="en-NZ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Sprain Thoracic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defTabSz="914400" rtl="0" eaLnBrk="1" fontAlgn="ctr" latinLnBrk="0" hangingPunct="1"/>
                      <a:r>
                        <a:rPr lang="en-NZ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NZ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62952798"/>
                  </a:ext>
                </a:extLst>
              </a:tr>
            </a:tbl>
          </a:graphicData>
        </a:graphic>
      </p:graphicFrame>
      <p:pic>
        <p:nvPicPr>
          <p:cNvPr id="5" name="Picture 2" descr="Women In Forestry - Home | Facebook">
            <a:extLst>
              <a:ext uri="{FF2B5EF4-FFF2-40B4-BE49-F238E27FC236}">
                <a16:creationId xmlns:a16="http://schemas.microsoft.com/office/drawing/2014/main" id="{8ACAD97F-3877-4B88-B663-2C112DDF1F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55" y="5661326"/>
            <a:ext cx="1143148" cy="1143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9417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DECF42B-3045-4BAA-91D5-15C6B1A50F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6972" y="5579136"/>
            <a:ext cx="866776" cy="1228178"/>
          </a:xfrm>
          <a:prstGeom prst="rect">
            <a:avLst/>
          </a:prstGeom>
        </p:spPr>
      </p:pic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6911AF7D-6D40-47BE-9553-E178180EBDAE}"/>
              </a:ext>
            </a:extLst>
          </p:cNvPr>
          <p:cNvGraphicFramePr>
            <a:graphicFrameLocks noGrp="1"/>
          </p:cNvGraphicFramePr>
          <p:nvPr/>
        </p:nvGraphicFramePr>
        <p:xfrm>
          <a:off x="137830" y="692696"/>
          <a:ext cx="8868338" cy="47106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84597">
                  <a:extLst>
                    <a:ext uri="{9D8B030D-6E8A-4147-A177-3AD203B41FA5}">
                      <a16:colId xmlns:a16="http://schemas.microsoft.com/office/drawing/2014/main" val="2194889432"/>
                    </a:ext>
                  </a:extLst>
                </a:gridCol>
                <a:gridCol w="2160241">
                  <a:extLst>
                    <a:ext uri="{9D8B030D-6E8A-4147-A177-3AD203B41FA5}">
                      <a16:colId xmlns:a16="http://schemas.microsoft.com/office/drawing/2014/main" val="1089108481"/>
                    </a:ext>
                  </a:extLst>
                </a:gridCol>
                <a:gridCol w="1923500">
                  <a:extLst>
                    <a:ext uri="{9D8B030D-6E8A-4147-A177-3AD203B41FA5}">
                      <a16:colId xmlns:a16="http://schemas.microsoft.com/office/drawing/2014/main" val="2540434295"/>
                    </a:ext>
                  </a:extLst>
                </a:gridCol>
              </a:tblGrid>
              <a:tr h="428241">
                <a:tc>
                  <a:txBody>
                    <a:bodyPr/>
                    <a:lstStyle/>
                    <a:p>
                      <a:pPr marL="72000" lvl="0" algn="l" font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NZ" sz="24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Primary Injury – Logging</a:t>
                      </a:r>
                      <a:endParaRPr lang="en-NZ" sz="2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NZ" sz="24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2020</a:t>
                      </a:r>
                      <a:endParaRPr lang="en-NZ" sz="2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2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Ratio %</a:t>
                      </a:r>
                      <a:endParaRPr lang="en-NZ" sz="2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1017776"/>
                  </a:ext>
                </a:extLst>
              </a:tr>
              <a:tr h="428241">
                <a:tc>
                  <a:txBody>
                    <a:bodyPr/>
                    <a:lstStyle/>
                    <a:p>
                      <a:pPr marL="72000" algn="l" defTabSz="914400" rtl="0" eaLnBrk="1" fontAlgn="ctr" latinLnBrk="0" hangingPunct="1"/>
                      <a:r>
                        <a:rPr lang="en-NZ" sz="2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Sprain Lumber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NZ" sz="2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NZ" sz="2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23987708"/>
                  </a:ext>
                </a:extLst>
              </a:tr>
              <a:tr h="428241">
                <a:tc>
                  <a:txBody>
                    <a:bodyPr/>
                    <a:lstStyle/>
                    <a:p>
                      <a:pPr marL="72000" algn="l" defTabSz="914400" rtl="0" eaLnBrk="1" fontAlgn="ctr" latinLnBrk="0" hangingPunct="1"/>
                      <a:r>
                        <a:rPr lang="en-NZ" sz="2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Sprain Ankle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NZ" sz="2000" b="0" i="0" u="none" strike="noStrike" kern="12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NZ" sz="2000" b="0" i="0" u="none" strike="noStrike" kern="12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12500999"/>
                  </a:ext>
                </a:extLst>
              </a:tr>
              <a:tr h="428241">
                <a:tc>
                  <a:txBody>
                    <a:bodyPr/>
                    <a:lstStyle/>
                    <a:p>
                      <a:pPr marL="72000" algn="l" defTabSz="914400" rtl="0" eaLnBrk="1" fontAlgn="ctr" latinLnBrk="0" hangingPunct="1"/>
                      <a:r>
                        <a:rPr lang="en-NZ" sz="2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Open Wound Fingers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NZ" sz="2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NZ" sz="2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04106915"/>
                  </a:ext>
                </a:extLst>
              </a:tr>
              <a:tr h="428241">
                <a:tc>
                  <a:txBody>
                    <a:bodyPr/>
                    <a:lstStyle/>
                    <a:p>
                      <a:pPr marL="72000" algn="l" defTabSz="914400" rtl="0" eaLnBrk="1" fontAlgn="ctr" latinLnBrk="0" hangingPunct="1"/>
                      <a:r>
                        <a:rPr lang="en-NZ" sz="2000" b="0" i="0" u="none" strike="noStrike" kern="1200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Eye Foreign Object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defTabSz="914400" rtl="0" eaLnBrk="1" fontAlgn="ctr" latinLnBrk="0" hangingPunct="1"/>
                      <a:r>
                        <a:rPr lang="en-NZ" sz="2000" b="0" i="0" u="none" strike="noStrike" kern="1200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defTabSz="914400" rtl="0" eaLnBrk="1" fontAlgn="ctr" latinLnBrk="0" hangingPunct="1"/>
                      <a:r>
                        <a:rPr lang="en-NZ" sz="2000" b="0" i="0" u="none" strike="noStrike" kern="1200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08471645"/>
                  </a:ext>
                </a:extLst>
              </a:tr>
              <a:tr h="428241">
                <a:tc>
                  <a:txBody>
                    <a:bodyPr/>
                    <a:lstStyle/>
                    <a:p>
                      <a:pPr marL="72000" algn="l" defTabSz="914400" rtl="0" eaLnBrk="1" fontAlgn="ctr" latinLnBrk="0" hangingPunct="1"/>
                      <a:r>
                        <a:rPr lang="en-NZ" sz="2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Sprain Neck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NZ" sz="2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NZ" sz="2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14176583"/>
                  </a:ext>
                </a:extLst>
              </a:tr>
              <a:tr h="428241">
                <a:tc>
                  <a:txBody>
                    <a:bodyPr/>
                    <a:lstStyle/>
                    <a:p>
                      <a:pPr marL="72000" algn="l" defTabSz="914400" rtl="0" eaLnBrk="1" fontAlgn="ctr" latinLnBrk="0" hangingPunct="1"/>
                      <a:r>
                        <a:rPr lang="en-NZ" sz="2000" b="0" i="0" u="none" strike="noStrike" kern="1200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Eye Scratch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defTabSz="914400" rtl="0" eaLnBrk="1" fontAlgn="ctr" latinLnBrk="0" hangingPunct="1"/>
                      <a:r>
                        <a:rPr lang="en-NZ" sz="2000" b="0" i="0" u="none" strike="noStrike" kern="1200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defTabSz="914400" rtl="0" eaLnBrk="1" fontAlgn="ctr" latinLnBrk="0" hangingPunct="1"/>
                      <a:r>
                        <a:rPr lang="en-NZ" sz="2000" b="0" i="0" u="none" strike="noStrike" kern="1200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49658204"/>
                  </a:ext>
                </a:extLst>
              </a:tr>
              <a:tr h="428241">
                <a:tc>
                  <a:txBody>
                    <a:bodyPr/>
                    <a:lstStyle/>
                    <a:p>
                      <a:pPr marL="72000" algn="l" defTabSz="914400" rtl="0" eaLnBrk="1" fontAlgn="ctr" latinLnBrk="0" hangingPunct="1"/>
                      <a:r>
                        <a:rPr lang="en-NZ" sz="2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Sprain Shoulder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NZ" sz="2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NZ" sz="2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17821869"/>
                  </a:ext>
                </a:extLst>
              </a:tr>
              <a:tr h="428241">
                <a:tc>
                  <a:txBody>
                    <a:bodyPr/>
                    <a:lstStyle/>
                    <a:p>
                      <a:pPr marL="72000" algn="l" defTabSz="914400" rtl="0" eaLnBrk="1" fontAlgn="ctr" latinLnBrk="0" hangingPunct="1"/>
                      <a:r>
                        <a:rPr lang="en-NZ" sz="2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Open Wound Hand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NZ" sz="2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NZ" sz="2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51743068"/>
                  </a:ext>
                </a:extLst>
              </a:tr>
              <a:tr h="428241">
                <a:tc>
                  <a:txBody>
                    <a:bodyPr/>
                    <a:lstStyle/>
                    <a:p>
                      <a:pPr marL="72000" algn="l" defTabSz="914400" rtl="0" eaLnBrk="1" fontAlgn="ctr" latinLnBrk="0" hangingPunct="1"/>
                      <a:r>
                        <a:rPr lang="en-NZ" sz="2000" b="0" i="0" u="none" strike="noStrike" kern="1200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Hearing Loss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defTabSz="914400" rtl="0" eaLnBrk="1" fontAlgn="ctr" latinLnBrk="0" hangingPunct="1"/>
                      <a:r>
                        <a:rPr lang="en-NZ" sz="2000" b="0" i="0" u="none" strike="noStrike" kern="1200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defTabSz="914400" rtl="0" eaLnBrk="1" fontAlgn="ctr" latinLnBrk="0" hangingPunct="1"/>
                      <a:r>
                        <a:rPr lang="en-NZ" sz="2000" b="0" i="0" u="none" strike="noStrike" kern="1200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81045985"/>
                  </a:ext>
                </a:extLst>
              </a:tr>
              <a:tr h="428241">
                <a:tc>
                  <a:txBody>
                    <a:bodyPr/>
                    <a:lstStyle/>
                    <a:p>
                      <a:pPr marL="72000" algn="l" defTabSz="914400" rtl="0" eaLnBrk="1" fontAlgn="ctr" latinLnBrk="0" hangingPunct="1"/>
                      <a:r>
                        <a:rPr lang="en-NZ" sz="2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Sprain Thoracic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NZ" sz="2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NZ" sz="2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62952798"/>
                  </a:ext>
                </a:extLst>
              </a:tr>
            </a:tbl>
          </a:graphicData>
        </a:graphic>
      </p:graphicFrame>
      <p:pic>
        <p:nvPicPr>
          <p:cNvPr id="5" name="Picture 2" descr="Women In Forestry - Home | Facebook">
            <a:extLst>
              <a:ext uri="{FF2B5EF4-FFF2-40B4-BE49-F238E27FC236}">
                <a16:creationId xmlns:a16="http://schemas.microsoft.com/office/drawing/2014/main" id="{8ACAD97F-3877-4B88-B663-2C112DDF1F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55" y="5661326"/>
            <a:ext cx="1143148" cy="1143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24987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DECF42B-3045-4BAA-91D5-15C6B1A50F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6972" y="5579136"/>
            <a:ext cx="866776" cy="1228178"/>
          </a:xfrm>
          <a:prstGeom prst="rect">
            <a:avLst/>
          </a:prstGeom>
        </p:spPr>
      </p:pic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6911AF7D-6D40-47BE-9553-E178180EBDAE}"/>
              </a:ext>
            </a:extLst>
          </p:cNvPr>
          <p:cNvGraphicFramePr>
            <a:graphicFrameLocks noGrp="1"/>
          </p:cNvGraphicFramePr>
          <p:nvPr/>
        </p:nvGraphicFramePr>
        <p:xfrm>
          <a:off x="137830" y="692696"/>
          <a:ext cx="8868338" cy="47106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84597">
                  <a:extLst>
                    <a:ext uri="{9D8B030D-6E8A-4147-A177-3AD203B41FA5}">
                      <a16:colId xmlns:a16="http://schemas.microsoft.com/office/drawing/2014/main" val="2194889432"/>
                    </a:ext>
                  </a:extLst>
                </a:gridCol>
                <a:gridCol w="2160241">
                  <a:extLst>
                    <a:ext uri="{9D8B030D-6E8A-4147-A177-3AD203B41FA5}">
                      <a16:colId xmlns:a16="http://schemas.microsoft.com/office/drawing/2014/main" val="1089108481"/>
                    </a:ext>
                  </a:extLst>
                </a:gridCol>
                <a:gridCol w="1923500">
                  <a:extLst>
                    <a:ext uri="{9D8B030D-6E8A-4147-A177-3AD203B41FA5}">
                      <a16:colId xmlns:a16="http://schemas.microsoft.com/office/drawing/2014/main" val="2540434295"/>
                    </a:ext>
                  </a:extLst>
                </a:gridCol>
              </a:tblGrid>
              <a:tr h="428241">
                <a:tc>
                  <a:txBody>
                    <a:bodyPr/>
                    <a:lstStyle/>
                    <a:p>
                      <a:pPr marL="72000" lvl="0" algn="l" font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NZ" sz="24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Primary Injury – Logging</a:t>
                      </a:r>
                      <a:endParaRPr lang="en-NZ" sz="2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NZ" sz="24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2020</a:t>
                      </a:r>
                      <a:endParaRPr lang="en-NZ" sz="2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2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Ratio %</a:t>
                      </a:r>
                      <a:endParaRPr lang="en-NZ" sz="2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1017776"/>
                  </a:ext>
                </a:extLst>
              </a:tr>
              <a:tr h="428241">
                <a:tc>
                  <a:txBody>
                    <a:bodyPr/>
                    <a:lstStyle/>
                    <a:p>
                      <a:pPr marL="72000" algn="l" defTabSz="914400" rtl="0" eaLnBrk="1" fontAlgn="ctr" latinLnBrk="0" hangingPunct="1"/>
                      <a:r>
                        <a:rPr lang="en-NZ" sz="2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Sprain Lumber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NZ" sz="2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NZ" sz="2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23987708"/>
                  </a:ext>
                </a:extLst>
              </a:tr>
              <a:tr h="428241">
                <a:tc>
                  <a:txBody>
                    <a:bodyPr/>
                    <a:lstStyle/>
                    <a:p>
                      <a:pPr marL="72000" algn="l" defTabSz="914400" rtl="0" eaLnBrk="1" fontAlgn="ctr" latinLnBrk="0" hangingPunct="1"/>
                      <a:r>
                        <a:rPr lang="en-NZ" sz="2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Sprain Ankle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NZ" sz="2000" b="0" i="0" u="none" strike="noStrike" kern="12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NZ" sz="2000" b="0" i="0" u="none" strike="noStrike" kern="12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12500999"/>
                  </a:ext>
                </a:extLst>
              </a:tr>
              <a:tr h="428241">
                <a:tc>
                  <a:txBody>
                    <a:bodyPr/>
                    <a:lstStyle/>
                    <a:p>
                      <a:pPr marL="72000" algn="l" defTabSz="914400" rtl="0" eaLnBrk="1" fontAlgn="ctr" latinLnBrk="0" hangingPunct="1"/>
                      <a:r>
                        <a:rPr lang="en-NZ" sz="2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Open Wound Fingers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NZ" sz="2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NZ" sz="2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04106915"/>
                  </a:ext>
                </a:extLst>
              </a:tr>
              <a:tr h="428241">
                <a:tc>
                  <a:txBody>
                    <a:bodyPr/>
                    <a:lstStyle/>
                    <a:p>
                      <a:pPr marL="72000" algn="l" defTabSz="914400" rtl="0" eaLnBrk="1" fontAlgn="ctr" latinLnBrk="0" hangingPunct="1"/>
                      <a:r>
                        <a:rPr lang="en-NZ" sz="2000" b="0" i="0" u="none" strike="noStrike" kern="1200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Eye Foreign Object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defTabSz="914400" rtl="0" eaLnBrk="1" fontAlgn="ctr" latinLnBrk="0" hangingPunct="1"/>
                      <a:r>
                        <a:rPr lang="en-NZ" sz="2000" b="0" i="0" u="none" strike="noStrike" kern="1200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defTabSz="914400" rtl="0" eaLnBrk="1" fontAlgn="ctr" latinLnBrk="0" hangingPunct="1"/>
                      <a:r>
                        <a:rPr lang="en-NZ" sz="2000" b="0" i="0" u="none" strike="noStrike" kern="1200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08471645"/>
                  </a:ext>
                </a:extLst>
              </a:tr>
              <a:tr h="428241">
                <a:tc>
                  <a:txBody>
                    <a:bodyPr/>
                    <a:lstStyle/>
                    <a:p>
                      <a:pPr marL="72000" algn="l" defTabSz="914400" rtl="0" eaLnBrk="1" fontAlgn="ctr" latinLnBrk="0" hangingPunct="1"/>
                      <a:r>
                        <a:rPr lang="en-NZ" sz="2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Sprain Neck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NZ" sz="2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NZ" sz="2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14176583"/>
                  </a:ext>
                </a:extLst>
              </a:tr>
              <a:tr h="428241">
                <a:tc>
                  <a:txBody>
                    <a:bodyPr/>
                    <a:lstStyle/>
                    <a:p>
                      <a:pPr marL="72000" algn="l" defTabSz="914400" rtl="0" eaLnBrk="1" fontAlgn="ctr" latinLnBrk="0" hangingPunct="1"/>
                      <a:r>
                        <a:rPr lang="en-NZ" sz="2000" b="0" i="0" u="none" strike="noStrike" kern="1200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Eye Scratch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defTabSz="914400" rtl="0" eaLnBrk="1" fontAlgn="ctr" latinLnBrk="0" hangingPunct="1"/>
                      <a:r>
                        <a:rPr lang="en-NZ" sz="2000" b="0" i="0" u="none" strike="noStrike" kern="1200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defTabSz="914400" rtl="0" eaLnBrk="1" fontAlgn="ctr" latinLnBrk="0" hangingPunct="1"/>
                      <a:r>
                        <a:rPr lang="en-NZ" sz="2000" b="0" i="0" u="none" strike="noStrike" kern="1200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49658204"/>
                  </a:ext>
                </a:extLst>
              </a:tr>
              <a:tr h="428241">
                <a:tc>
                  <a:txBody>
                    <a:bodyPr/>
                    <a:lstStyle/>
                    <a:p>
                      <a:pPr marL="72000" algn="l" defTabSz="914400" rtl="0" eaLnBrk="1" fontAlgn="ctr" latinLnBrk="0" hangingPunct="1"/>
                      <a:r>
                        <a:rPr lang="en-NZ" sz="2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Sprain Shoulder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NZ" sz="2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NZ" sz="2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17821869"/>
                  </a:ext>
                </a:extLst>
              </a:tr>
              <a:tr h="428241">
                <a:tc>
                  <a:txBody>
                    <a:bodyPr/>
                    <a:lstStyle/>
                    <a:p>
                      <a:pPr marL="72000" algn="l" defTabSz="914400" rtl="0" eaLnBrk="1" fontAlgn="ctr" latinLnBrk="0" hangingPunct="1"/>
                      <a:r>
                        <a:rPr lang="en-NZ" sz="2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Open Wound Hand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NZ" sz="2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NZ" sz="2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51743068"/>
                  </a:ext>
                </a:extLst>
              </a:tr>
              <a:tr h="428241">
                <a:tc>
                  <a:txBody>
                    <a:bodyPr/>
                    <a:lstStyle/>
                    <a:p>
                      <a:pPr marL="72000" algn="l" defTabSz="914400" rtl="0" eaLnBrk="1" fontAlgn="ctr" latinLnBrk="0" hangingPunct="1"/>
                      <a:r>
                        <a:rPr lang="en-NZ" sz="2000" b="0" i="0" u="none" strike="noStrike" kern="1200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Hearing Loss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defTabSz="914400" rtl="0" eaLnBrk="1" fontAlgn="ctr" latinLnBrk="0" hangingPunct="1"/>
                      <a:r>
                        <a:rPr lang="en-NZ" sz="2000" b="0" i="0" u="none" strike="noStrike" kern="1200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defTabSz="914400" rtl="0" eaLnBrk="1" fontAlgn="ctr" latinLnBrk="0" hangingPunct="1"/>
                      <a:r>
                        <a:rPr lang="en-NZ" sz="2000" b="0" i="0" u="none" strike="noStrike" kern="1200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81045985"/>
                  </a:ext>
                </a:extLst>
              </a:tr>
              <a:tr h="428241">
                <a:tc>
                  <a:txBody>
                    <a:bodyPr/>
                    <a:lstStyle/>
                    <a:p>
                      <a:pPr marL="72000" algn="l" defTabSz="914400" rtl="0" eaLnBrk="1" fontAlgn="ctr" latinLnBrk="0" hangingPunct="1"/>
                      <a:r>
                        <a:rPr lang="en-NZ" sz="2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Sprain Thoracic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NZ" sz="2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NZ" sz="2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62952798"/>
                  </a:ext>
                </a:extLst>
              </a:tr>
            </a:tbl>
          </a:graphicData>
        </a:graphic>
      </p:graphicFrame>
      <p:pic>
        <p:nvPicPr>
          <p:cNvPr id="5" name="Picture 2" descr="Women In Forestry - Home | Facebook">
            <a:extLst>
              <a:ext uri="{FF2B5EF4-FFF2-40B4-BE49-F238E27FC236}">
                <a16:creationId xmlns:a16="http://schemas.microsoft.com/office/drawing/2014/main" id="{8ACAD97F-3877-4B88-B663-2C112DDF1F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55" y="5661326"/>
            <a:ext cx="1143148" cy="1143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12BDE313-8660-43FC-A5E2-0E9C1B8569C9}"/>
              </a:ext>
            </a:extLst>
          </p:cNvPr>
          <p:cNvSpPr/>
          <p:nvPr/>
        </p:nvSpPr>
        <p:spPr>
          <a:xfrm>
            <a:off x="3707904" y="1873398"/>
            <a:ext cx="3737113" cy="2411896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solidFill>
                  <a:srgbClr val="FF0000"/>
                </a:solidFill>
              </a:rPr>
              <a:t>79%</a:t>
            </a:r>
            <a:endParaRPr lang="en-NZ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021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386C1995-081E-4661-9D1C-B7B539C78E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5704" y="5579136"/>
            <a:ext cx="866776" cy="1228178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05E53910-24F6-452F-90EE-9DF83D1CBEE0}"/>
              </a:ext>
            </a:extLst>
          </p:cNvPr>
          <p:cNvSpPr txBox="1">
            <a:spLocks/>
          </p:cNvSpPr>
          <p:nvPr/>
        </p:nvSpPr>
        <p:spPr>
          <a:xfrm>
            <a:off x="457200" y="421253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000" b="1" dirty="0">
                <a:solidFill>
                  <a:schemeClr val="accent1">
                    <a:lumMod val="50000"/>
                  </a:schemeClr>
                </a:solidFill>
              </a:rPr>
              <a:t>About Us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5EB62DE6-8054-4AA3-839D-978550EC7788}"/>
              </a:ext>
            </a:extLst>
          </p:cNvPr>
          <p:cNvSpPr txBox="1">
            <a:spLocks/>
          </p:cNvSpPr>
          <p:nvPr/>
        </p:nvSpPr>
        <p:spPr>
          <a:xfrm>
            <a:off x="440259" y="1724161"/>
            <a:ext cx="8229600" cy="3672409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3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 Management Specialists</a:t>
            </a:r>
          </a:p>
          <a:p>
            <a:r>
              <a:rPr lang="en-NZ" sz="3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11+ years and Nationwide</a:t>
            </a:r>
          </a:p>
          <a:p>
            <a:r>
              <a:rPr lang="en-NZ" sz="3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of 200 + </a:t>
            </a:r>
          </a:p>
          <a:p>
            <a:r>
              <a:rPr lang="en-NZ" sz="3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Industry Associations, Accounting Firms, </a:t>
            </a:r>
          </a:p>
          <a:p>
            <a:pPr marL="0" indent="0">
              <a:buNone/>
            </a:pPr>
            <a:r>
              <a:rPr lang="en-NZ" sz="3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Insurance Brokers, etc</a:t>
            </a:r>
          </a:p>
          <a:p>
            <a:r>
              <a:rPr lang="en-NZ" sz="3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Treated Fair &amp; Equitable</a:t>
            </a:r>
          </a:p>
          <a:p>
            <a:r>
              <a:rPr lang="en-NZ" sz="3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One-Stop-Shop</a:t>
            </a:r>
          </a:p>
        </p:txBody>
      </p:sp>
      <p:pic>
        <p:nvPicPr>
          <p:cNvPr id="6" name="Picture 2" descr="Women In Forestry - Home | Facebook">
            <a:extLst>
              <a:ext uri="{FF2B5EF4-FFF2-40B4-BE49-F238E27FC236}">
                <a16:creationId xmlns:a16="http://schemas.microsoft.com/office/drawing/2014/main" id="{C34FE656-20FE-4A4E-A7B8-55CD4C29AE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55" y="5661326"/>
            <a:ext cx="1143148" cy="1143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07297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DECF42B-3045-4BAA-91D5-15C6B1A50F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6972" y="5579136"/>
            <a:ext cx="866776" cy="1228178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DEF9F579-C260-4F1B-86D3-BB12D982C0B6}"/>
              </a:ext>
            </a:extLst>
          </p:cNvPr>
          <p:cNvSpPr txBox="1">
            <a:spLocks/>
          </p:cNvSpPr>
          <p:nvPr/>
        </p:nvSpPr>
        <p:spPr>
          <a:xfrm>
            <a:off x="461640" y="421253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000" b="1" dirty="0">
                <a:solidFill>
                  <a:schemeClr val="accent1">
                    <a:lumMod val="50000"/>
                  </a:schemeClr>
                </a:solidFill>
              </a:rPr>
              <a:t>Claims &amp; ACC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A2471FC-1E06-4FF7-9B92-36F0685D2D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138"/>
              </p:ext>
            </p:extLst>
          </p:nvPr>
        </p:nvGraphicFramePr>
        <p:xfrm>
          <a:off x="272237" y="2202620"/>
          <a:ext cx="8607872" cy="25225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90524">
                  <a:extLst>
                    <a:ext uri="{9D8B030D-6E8A-4147-A177-3AD203B41FA5}">
                      <a16:colId xmlns:a16="http://schemas.microsoft.com/office/drawing/2014/main" val="3828871203"/>
                    </a:ext>
                  </a:extLst>
                </a:gridCol>
                <a:gridCol w="1019558">
                  <a:extLst>
                    <a:ext uri="{9D8B030D-6E8A-4147-A177-3AD203B41FA5}">
                      <a16:colId xmlns:a16="http://schemas.microsoft.com/office/drawing/2014/main" val="3100022571"/>
                    </a:ext>
                  </a:extLst>
                </a:gridCol>
                <a:gridCol w="1019558">
                  <a:extLst>
                    <a:ext uri="{9D8B030D-6E8A-4147-A177-3AD203B41FA5}">
                      <a16:colId xmlns:a16="http://schemas.microsoft.com/office/drawing/2014/main" val="3195566772"/>
                    </a:ext>
                  </a:extLst>
                </a:gridCol>
                <a:gridCol w="1019558">
                  <a:extLst>
                    <a:ext uri="{9D8B030D-6E8A-4147-A177-3AD203B41FA5}">
                      <a16:colId xmlns:a16="http://schemas.microsoft.com/office/drawing/2014/main" val="4171993360"/>
                    </a:ext>
                  </a:extLst>
                </a:gridCol>
                <a:gridCol w="1019558">
                  <a:extLst>
                    <a:ext uri="{9D8B030D-6E8A-4147-A177-3AD203B41FA5}">
                      <a16:colId xmlns:a16="http://schemas.microsoft.com/office/drawing/2014/main" val="2946269534"/>
                    </a:ext>
                  </a:extLst>
                </a:gridCol>
                <a:gridCol w="1019558">
                  <a:extLst>
                    <a:ext uri="{9D8B030D-6E8A-4147-A177-3AD203B41FA5}">
                      <a16:colId xmlns:a16="http://schemas.microsoft.com/office/drawing/2014/main" val="671917033"/>
                    </a:ext>
                  </a:extLst>
                </a:gridCol>
                <a:gridCol w="1019558">
                  <a:extLst>
                    <a:ext uri="{9D8B030D-6E8A-4147-A177-3AD203B41FA5}">
                      <a16:colId xmlns:a16="http://schemas.microsoft.com/office/drawing/2014/main" val="3638923140"/>
                    </a:ext>
                  </a:extLst>
                </a:gridCol>
              </a:tblGrid>
              <a:tr h="84084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Ave Days Off</a:t>
                      </a:r>
                      <a:endParaRPr lang="en-NZ" sz="2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3" marR="6813" marT="68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Z" sz="24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lang="en-NZ" sz="2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3" marR="6813" marT="68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Z" sz="24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lang="en-NZ" sz="2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3" marR="6813" marT="68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Z" sz="24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en-NZ" sz="2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3" marR="6813" marT="68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Z" sz="24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endParaRPr lang="en-NZ" sz="2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3" marR="6813" marT="68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Z" sz="24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n-NZ" sz="2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3" marR="6813" marT="68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Z" sz="24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n-NZ" sz="2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3" marR="6813" marT="6813" marB="0" anchor="ctr"/>
                </a:tc>
                <a:extLst>
                  <a:ext uri="{0D108BD9-81ED-4DB2-BD59-A6C34878D82A}">
                    <a16:rowId xmlns:a16="http://schemas.microsoft.com/office/drawing/2014/main" val="1716137920"/>
                  </a:ext>
                </a:extLst>
              </a:tr>
              <a:tr h="840841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en-US" sz="2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Codes</a:t>
                      </a:r>
                      <a:endParaRPr lang="en-NZ" sz="2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3" marR="6813" marT="681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NZ" sz="2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3" marR="6813" marT="681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NZ" sz="2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3" marR="6813" marT="681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NZ" sz="2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3" marR="6813" marT="681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NZ" sz="2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3" marR="6813" marT="681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NZ" sz="2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3" marR="6813" marT="681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NZ" sz="2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3" marR="6813" marT="6813" marB="0" anchor="ctr"/>
                </a:tc>
                <a:extLst>
                  <a:ext uri="{0D108BD9-81ED-4DB2-BD59-A6C34878D82A}">
                    <a16:rowId xmlns:a16="http://schemas.microsoft.com/office/drawing/2014/main" val="2529012243"/>
                  </a:ext>
                </a:extLst>
              </a:tr>
              <a:tr h="840841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en-US" sz="2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Logging</a:t>
                      </a:r>
                      <a:endParaRPr lang="en-NZ" sz="2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3" marR="6813" marT="681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NZ" sz="2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NZ" sz="2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NZ" sz="2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NZ" sz="2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NZ" sz="2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NZ" sz="2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97587231"/>
                  </a:ext>
                </a:extLst>
              </a:tr>
            </a:tbl>
          </a:graphicData>
        </a:graphic>
      </p:graphicFrame>
      <p:pic>
        <p:nvPicPr>
          <p:cNvPr id="10" name="Picture 2" descr="Women In Forestry - Home | Facebook">
            <a:extLst>
              <a:ext uri="{FF2B5EF4-FFF2-40B4-BE49-F238E27FC236}">
                <a16:creationId xmlns:a16="http://schemas.microsoft.com/office/drawing/2014/main" id="{ABF5E3AC-FFDA-49CF-8593-A5837F9E98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55" y="5661326"/>
            <a:ext cx="1143148" cy="1143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79972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DECF42B-3045-4BAA-91D5-15C6B1A50F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6972" y="5579136"/>
            <a:ext cx="866776" cy="1228178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DEF9F579-C260-4F1B-86D3-BB12D982C0B6}"/>
              </a:ext>
            </a:extLst>
          </p:cNvPr>
          <p:cNvSpPr txBox="1">
            <a:spLocks/>
          </p:cNvSpPr>
          <p:nvPr/>
        </p:nvSpPr>
        <p:spPr>
          <a:xfrm>
            <a:off x="461640" y="421253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000" b="1" dirty="0">
                <a:solidFill>
                  <a:schemeClr val="accent1">
                    <a:lumMod val="50000"/>
                  </a:schemeClr>
                </a:solidFill>
              </a:rPr>
              <a:t>Claims &amp; ACC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A2471FC-1E06-4FF7-9B92-36F0685D2D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4010805"/>
              </p:ext>
            </p:extLst>
          </p:nvPr>
        </p:nvGraphicFramePr>
        <p:xfrm>
          <a:off x="272237" y="2202620"/>
          <a:ext cx="8607872" cy="25225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90524">
                  <a:extLst>
                    <a:ext uri="{9D8B030D-6E8A-4147-A177-3AD203B41FA5}">
                      <a16:colId xmlns:a16="http://schemas.microsoft.com/office/drawing/2014/main" val="3828871203"/>
                    </a:ext>
                  </a:extLst>
                </a:gridCol>
                <a:gridCol w="1019558">
                  <a:extLst>
                    <a:ext uri="{9D8B030D-6E8A-4147-A177-3AD203B41FA5}">
                      <a16:colId xmlns:a16="http://schemas.microsoft.com/office/drawing/2014/main" val="3100022571"/>
                    </a:ext>
                  </a:extLst>
                </a:gridCol>
                <a:gridCol w="1019558">
                  <a:extLst>
                    <a:ext uri="{9D8B030D-6E8A-4147-A177-3AD203B41FA5}">
                      <a16:colId xmlns:a16="http://schemas.microsoft.com/office/drawing/2014/main" val="3195566772"/>
                    </a:ext>
                  </a:extLst>
                </a:gridCol>
                <a:gridCol w="1019558">
                  <a:extLst>
                    <a:ext uri="{9D8B030D-6E8A-4147-A177-3AD203B41FA5}">
                      <a16:colId xmlns:a16="http://schemas.microsoft.com/office/drawing/2014/main" val="4171993360"/>
                    </a:ext>
                  </a:extLst>
                </a:gridCol>
                <a:gridCol w="1019558">
                  <a:extLst>
                    <a:ext uri="{9D8B030D-6E8A-4147-A177-3AD203B41FA5}">
                      <a16:colId xmlns:a16="http://schemas.microsoft.com/office/drawing/2014/main" val="2946269534"/>
                    </a:ext>
                  </a:extLst>
                </a:gridCol>
                <a:gridCol w="1019558">
                  <a:extLst>
                    <a:ext uri="{9D8B030D-6E8A-4147-A177-3AD203B41FA5}">
                      <a16:colId xmlns:a16="http://schemas.microsoft.com/office/drawing/2014/main" val="671917033"/>
                    </a:ext>
                  </a:extLst>
                </a:gridCol>
                <a:gridCol w="1019558">
                  <a:extLst>
                    <a:ext uri="{9D8B030D-6E8A-4147-A177-3AD203B41FA5}">
                      <a16:colId xmlns:a16="http://schemas.microsoft.com/office/drawing/2014/main" val="3638923140"/>
                    </a:ext>
                  </a:extLst>
                </a:gridCol>
              </a:tblGrid>
              <a:tr h="84084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Ave Days Off</a:t>
                      </a:r>
                      <a:endParaRPr lang="en-NZ" sz="2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3" marR="6813" marT="68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Z" sz="24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lang="en-NZ" sz="2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3" marR="6813" marT="68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Z" sz="24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lang="en-NZ" sz="2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3" marR="6813" marT="68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Z" sz="24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en-NZ" sz="2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3" marR="6813" marT="68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Z" sz="24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endParaRPr lang="en-NZ" sz="2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3" marR="6813" marT="68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Z" sz="24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n-NZ" sz="2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3" marR="6813" marT="68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Z" sz="24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n-NZ" sz="2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3" marR="6813" marT="6813" marB="0" anchor="ctr"/>
                </a:tc>
                <a:extLst>
                  <a:ext uri="{0D108BD9-81ED-4DB2-BD59-A6C34878D82A}">
                    <a16:rowId xmlns:a16="http://schemas.microsoft.com/office/drawing/2014/main" val="1716137920"/>
                  </a:ext>
                </a:extLst>
              </a:tr>
              <a:tr h="840841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en-US" sz="2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Codes</a:t>
                      </a:r>
                      <a:endParaRPr lang="en-NZ" sz="2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3" marR="6813" marT="68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Z" sz="24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</a:t>
                      </a:r>
                      <a:endParaRPr lang="en-NZ" sz="2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3" marR="6813" marT="68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Z" sz="24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</a:t>
                      </a:r>
                      <a:endParaRPr lang="en-NZ" sz="2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3" marR="6813" marT="68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Z" sz="24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</a:t>
                      </a:r>
                      <a:endParaRPr lang="en-NZ" sz="2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3" marR="6813" marT="68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Z" sz="24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</a:t>
                      </a:r>
                      <a:endParaRPr lang="en-NZ" sz="2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3" marR="6813" marT="68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Z" sz="24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</a:t>
                      </a:r>
                      <a:endParaRPr lang="en-NZ" sz="2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3" marR="6813" marT="68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Z" sz="24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</a:t>
                      </a:r>
                      <a:endParaRPr lang="en-NZ" sz="2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3" marR="6813" marT="6813" marB="0" anchor="ctr"/>
                </a:tc>
                <a:extLst>
                  <a:ext uri="{0D108BD9-81ED-4DB2-BD59-A6C34878D82A}">
                    <a16:rowId xmlns:a16="http://schemas.microsoft.com/office/drawing/2014/main" val="2529012243"/>
                  </a:ext>
                </a:extLst>
              </a:tr>
              <a:tr h="840841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en-US" sz="2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Logging</a:t>
                      </a:r>
                      <a:endParaRPr lang="en-NZ" sz="2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3" marR="6813" marT="681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NZ" sz="2400" b="1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NZ" sz="2400" b="1" u="none" strike="noStrike" kern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NZ" sz="2400" b="1" u="none" strike="noStrike" kern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NZ" sz="2400" b="1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NZ" sz="2400" b="1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NZ" sz="2400" b="1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97587231"/>
                  </a:ext>
                </a:extLst>
              </a:tr>
            </a:tbl>
          </a:graphicData>
        </a:graphic>
      </p:graphicFrame>
      <p:pic>
        <p:nvPicPr>
          <p:cNvPr id="10" name="Picture 2" descr="Women In Forestry - Home | Facebook">
            <a:extLst>
              <a:ext uri="{FF2B5EF4-FFF2-40B4-BE49-F238E27FC236}">
                <a16:creationId xmlns:a16="http://schemas.microsoft.com/office/drawing/2014/main" id="{0BCB9EF8-0293-4DE2-ACA0-60996FE4A7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55" y="5661326"/>
            <a:ext cx="1143148" cy="1143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00738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14967C8-8140-45C9-9E1D-3EE951D64F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9498705"/>
              </p:ext>
            </p:extLst>
          </p:nvPr>
        </p:nvGraphicFramePr>
        <p:xfrm>
          <a:off x="0" y="0"/>
          <a:ext cx="9143999" cy="68579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47350">
                  <a:extLst>
                    <a:ext uri="{9D8B030D-6E8A-4147-A177-3AD203B41FA5}">
                      <a16:colId xmlns:a16="http://schemas.microsoft.com/office/drawing/2014/main" val="4227610251"/>
                    </a:ext>
                  </a:extLst>
                </a:gridCol>
                <a:gridCol w="1673874">
                  <a:extLst>
                    <a:ext uri="{9D8B030D-6E8A-4147-A177-3AD203B41FA5}">
                      <a16:colId xmlns:a16="http://schemas.microsoft.com/office/drawing/2014/main" val="781983003"/>
                    </a:ext>
                  </a:extLst>
                </a:gridCol>
                <a:gridCol w="5722775">
                  <a:extLst>
                    <a:ext uri="{9D8B030D-6E8A-4147-A177-3AD203B41FA5}">
                      <a16:colId xmlns:a16="http://schemas.microsoft.com/office/drawing/2014/main" val="2315026195"/>
                    </a:ext>
                  </a:extLst>
                </a:gridCol>
              </a:tblGrid>
              <a:tr h="471195">
                <a:tc>
                  <a:txBody>
                    <a:bodyPr/>
                    <a:lstStyle/>
                    <a:p>
                      <a:pPr algn="ctr" fontAlgn="b"/>
                      <a:r>
                        <a:rPr lang="en-NZ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Accident Date</a:t>
                      </a:r>
                      <a:endParaRPr lang="en-N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Lodge Date</a:t>
                      </a:r>
                      <a:endParaRPr lang="en-N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Accident Description as provided to ACC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extLst>
                  <a:ext uri="{0D108BD9-81ED-4DB2-BD59-A6C34878D82A}">
                    <a16:rowId xmlns:a16="http://schemas.microsoft.com/office/drawing/2014/main" val="634209659"/>
                  </a:ext>
                </a:extLst>
              </a:tr>
              <a:tr h="330411">
                <a:tc>
                  <a:txBody>
                    <a:bodyPr/>
                    <a:lstStyle/>
                    <a:p>
                      <a:pPr algn="ctr" fontAlgn="b"/>
                      <a:r>
                        <a:rPr lang="en-N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5/08/2019</a:t>
                      </a:r>
                      <a:endParaRPr lang="en-N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27/08/2019</a:t>
                      </a:r>
                      <a:endParaRPr lang="en-N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Lifting a rotor injured right wrist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extLst>
                  <a:ext uri="{0D108BD9-81ED-4DB2-BD59-A6C34878D82A}">
                    <a16:rowId xmlns:a16="http://schemas.microsoft.com/office/drawing/2014/main" val="2305733493"/>
                  </a:ext>
                </a:extLst>
              </a:tr>
              <a:tr h="330411">
                <a:tc>
                  <a:txBody>
                    <a:bodyPr/>
                    <a:lstStyle/>
                    <a:p>
                      <a:pPr algn="ctr" fontAlgn="b"/>
                      <a:r>
                        <a:rPr lang="en-N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3/08/2019</a:t>
                      </a:r>
                      <a:endParaRPr lang="en-N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26/08/2019</a:t>
                      </a:r>
                      <a:endParaRPr lang="en-N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Twisted R knee getting down from truck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extLst>
                  <a:ext uri="{0D108BD9-81ED-4DB2-BD59-A6C34878D82A}">
                    <a16:rowId xmlns:a16="http://schemas.microsoft.com/office/drawing/2014/main" val="2325698037"/>
                  </a:ext>
                </a:extLst>
              </a:tr>
              <a:tr h="651588">
                <a:tc>
                  <a:txBody>
                    <a:bodyPr/>
                    <a:lstStyle/>
                    <a:p>
                      <a:pPr algn="ctr" fontAlgn="b"/>
                      <a:r>
                        <a:rPr lang="en-N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19/07/2019</a:t>
                      </a:r>
                      <a:endParaRPr lang="en-N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14/04/2020</a:t>
                      </a:r>
                      <a:endParaRPr lang="en-N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Workboot</a:t>
                      </a:r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caught under a pallet and he fell twisting his right ankle and foot.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extLst>
                  <a:ext uri="{0D108BD9-81ED-4DB2-BD59-A6C34878D82A}">
                    <a16:rowId xmlns:a16="http://schemas.microsoft.com/office/drawing/2014/main" val="29698928"/>
                  </a:ext>
                </a:extLst>
              </a:tr>
              <a:tr h="471195">
                <a:tc>
                  <a:txBody>
                    <a:bodyPr/>
                    <a:lstStyle/>
                    <a:p>
                      <a:pPr algn="ctr" fontAlgn="b"/>
                      <a:r>
                        <a:rPr lang="en-N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5/07/2019</a:t>
                      </a:r>
                      <a:endParaRPr lang="en-N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17/07/2019</a:t>
                      </a:r>
                      <a:endParaRPr lang="en-N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Winding up cover on truck - sprained L spine + R shoulder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extLst>
                  <a:ext uri="{0D108BD9-81ED-4DB2-BD59-A6C34878D82A}">
                    <a16:rowId xmlns:a16="http://schemas.microsoft.com/office/drawing/2014/main" val="669100648"/>
                  </a:ext>
                </a:extLst>
              </a:tr>
              <a:tr h="651588">
                <a:tc>
                  <a:txBody>
                    <a:bodyPr/>
                    <a:lstStyle/>
                    <a:p>
                      <a:pPr algn="ctr" fontAlgn="b"/>
                      <a:r>
                        <a:rPr lang="en-N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13/06/2019</a:t>
                      </a:r>
                      <a:endParaRPr lang="en-N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12/08/2019</a:t>
                      </a:r>
                      <a:endParaRPr lang="en-N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Drainlock</a:t>
                      </a:r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swung backwards and hit him in the face, snapping neck backwards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extLst>
                  <a:ext uri="{0D108BD9-81ED-4DB2-BD59-A6C34878D82A}">
                    <a16:rowId xmlns:a16="http://schemas.microsoft.com/office/drawing/2014/main" val="3920674714"/>
                  </a:ext>
                </a:extLst>
              </a:tr>
              <a:tr h="330411">
                <a:tc>
                  <a:txBody>
                    <a:bodyPr/>
                    <a:lstStyle/>
                    <a:p>
                      <a:pPr algn="ctr" fontAlgn="b"/>
                      <a:r>
                        <a:rPr lang="en-N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31/05/2019</a:t>
                      </a:r>
                      <a:endParaRPr lang="en-N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6/09/2019</a:t>
                      </a:r>
                      <a:endParaRPr lang="en-N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wrenched L shoulder when opening door on truck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extLst>
                  <a:ext uri="{0D108BD9-81ED-4DB2-BD59-A6C34878D82A}">
                    <a16:rowId xmlns:a16="http://schemas.microsoft.com/office/drawing/2014/main" val="3853513148"/>
                  </a:ext>
                </a:extLst>
              </a:tr>
              <a:tr h="651588">
                <a:tc>
                  <a:txBody>
                    <a:bodyPr/>
                    <a:lstStyle/>
                    <a:p>
                      <a:pPr algn="ctr" fontAlgn="b"/>
                      <a:r>
                        <a:rPr lang="en-N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23/04/2019</a:t>
                      </a:r>
                      <a:endParaRPr lang="en-N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24/04/2019</a:t>
                      </a:r>
                      <a:endParaRPr lang="en-N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Casualty crush injury to upper body , between wall and truck***Paid work***Other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extLst>
                  <a:ext uri="{0D108BD9-81ED-4DB2-BD59-A6C34878D82A}">
                    <a16:rowId xmlns:a16="http://schemas.microsoft.com/office/drawing/2014/main" val="973552433"/>
                  </a:ext>
                </a:extLst>
              </a:tr>
              <a:tr h="700283">
                <a:tc>
                  <a:txBody>
                    <a:bodyPr/>
                    <a:lstStyle/>
                    <a:p>
                      <a:pPr algn="ctr" fontAlgn="b"/>
                      <a:r>
                        <a:rPr lang="en-N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22/04/2019</a:t>
                      </a:r>
                      <a:endParaRPr lang="en-N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22/10/2019</a:t>
                      </a:r>
                      <a:endParaRPr lang="en-N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Hurt R shoulder when tried to hit a wood chip hopper with a metal bar -sore and reduced range of movement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extLst>
                  <a:ext uri="{0D108BD9-81ED-4DB2-BD59-A6C34878D82A}">
                    <a16:rowId xmlns:a16="http://schemas.microsoft.com/office/drawing/2014/main" val="3793676803"/>
                  </a:ext>
                </a:extLst>
              </a:tr>
              <a:tr h="471195">
                <a:tc>
                  <a:txBody>
                    <a:bodyPr/>
                    <a:lstStyle/>
                    <a:p>
                      <a:pPr algn="ctr" fontAlgn="b"/>
                      <a:r>
                        <a:rPr lang="en-N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12/04/2019</a:t>
                      </a:r>
                      <a:endParaRPr lang="en-N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16/05/2019</a:t>
                      </a:r>
                      <a:endParaRPr lang="en-N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Lifting a 20kg weight overhead and felt pain in L shoulder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extLst>
                  <a:ext uri="{0D108BD9-81ED-4DB2-BD59-A6C34878D82A}">
                    <a16:rowId xmlns:a16="http://schemas.microsoft.com/office/drawing/2014/main" val="1083773394"/>
                  </a:ext>
                </a:extLst>
              </a:tr>
              <a:tr h="651588">
                <a:tc>
                  <a:txBody>
                    <a:bodyPr/>
                    <a:lstStyle/>
                    <a:p>
                      <a:pPr algn="ctr" fontAlgn="b"/>
                      <a:r>
                        <a:rPr lang="en-N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7/04/2019</a:t>
                      </a:r>
                      <a:endParaRPr lang="en-N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17/04/2019</a:t>
                      </a:r>
                      <a:endParaRPr lang="en-N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Unloading truck and trailer, while climbing in and out, felt pain, sudden lower back on left side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extLst>
                  <a:ext uri="{0D108BD9-81ED-4DB2-BD59-A6C34878D82A}">
                    <a16:rowId xmlns:a16="http://schemas.microsoft.com/office/drawing/2014/main" val="3917667693"/>
                  </a:ext>
                </a:extLst>
              </a:tr>
              <a:tr h="651588">
                <a:tc>
                  <a:txBody>
                    <a:bodyPr/>
                    <a:lstStyle/>
                    <a:p>
                      <a:pPr algn="ctr" fontAlgn="b"/>
                      <a:r>
                        <a:rPr lang="en-N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15/03/2019</a:t>
                      </a:r>
                      <a:endParaRPr lang="en-N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20/03/2019</a:t>
                      </a:r>
                      <a:endParaRPr lang="en-N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Involved in a MVA. Knocked the left knee against the steering beam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extLst>
                  <a:ext uri="{0D108BD9-81ED-4DB2-BD59-A6C34878D82A}">
                    <a16:rowId xmlns:a16="http://schemas.microsoft.com/office/drawing/2014/main" val="3318697365"/>
                  </a:ext>
                </a:extLst>
              </a:tr>
              <a:tr h="494956">
                <a:tc>
                  <a:txBody>
                    <a:bodyPr/>
                    <a:lstStyle/>
                    <a:p>
                      <a:pPr algn="ctr" fontAlgn="b"/>
                      <a:r>
                        <a:rPr lang="en-N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11/03/2019</a:t>
                      </a:r>
                      <a:endParaRPr lang="en-N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19/08/2019</a:t>
                      </a:r>
                      <a:endParaRPr lang="en-N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stepped down out of the loader and felt L hamstring pull tight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extLst>
                  <a:ext uri="{0D108BD9-81ED-4DB2-BD59-A6C34878D82A}">
                    <a16:rowId xmlns:a16="http://schemas.microsoft.com/office/drawing/2014/main" val="12958744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88646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14967C8-8140-45C9-9E1D-3EE951D64F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1242328"/>
              </p:ext>
            </p:extLst>
          </p:nvPr>
        </p:nvGraphicFramePr>
        <p:xfrm>
          <a:off x="0" y="0"/>
          <a:ext cx="9143999" cy="68579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21548">
                  <a:extLst>
                    <a:ext uri="{9D8B030D-6E8A-4147-A177-3AD203B41FA5}">
                      <a16:colId xmlns:a16="http://schemas.microsoft.com/office/drawing/2014/main" val="4227610251"/>
                    </a:ext>
                  </a:extLst>
                </a:gridCol>
                <a:gridCol w="1271087">
                  <a:extLst>
                    <a:ext uri="{9D8B030D-6E8A-4147-A177-3AD203B41FA5}">
                      <a16:colId xmlns:a16="http://schemas.microsoft.com/office/drawing/2014/main" val="781983003"/>
                    </a:ext>
                  </a:extLst>
                </a:gridCol>
                <a:gridCol w="2317863">
                  <a:extLst>
                    <a:ext uri="{9D8B030D-6E8A-4147-A177-3AD203B41FA5}">
                      <a16:colId xmlns:a16="http://schemas.microsoft.com/office/drawing/2014/main" val="622535295"/>
                    </a:ext>
                  </a:extLst>
                </a:gridCol>
                <a:gridCol w="4433501">
                  <a:extLst>
                    <a:ext uri="{9D8B030D-6E8A-4147-A177-3AD203B41FA5}">
                      <a16:colId xmlns:a16="http://schemas.microsoft.com/office/drawing/2014/main" val="2315026195"/>
                    </a:ext>
                  </a:extLst>
                </a:gridCol>
              </a:tblGrid>
              <a:tr h="460702">
                <a:tc>
                  <a:txBody>
                    <a:bodyPr/>
                    <a:lstStyle/>
                    <a:p>
                      <a:pPr algn="ctr" fontAlgn="b"/>
                      <a:r>
                        <a:rPr lang="en-NZ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Accident Date</a:t>
                      </a:r>
                      <a:endParaRPr lang="en-NZ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Lodge Date</a:t>
                      </a:r>
                      <a:endParaRPr lang="en-NZ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22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Discrepancy </a:t>
                      </a:r>
                      <a:endParaRPr lang="en-NZ" sz="2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Accident Description as provided to ACC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extLst>
                  <a:ext uri="{0D108BD9-81ED-4DB2-BD59-A6C34878D82A}">
                    <a16:rowId xmlns:a16="http://schemas.microsoft.com/office/drawing/2014/main" val="634209659"/>
                  </a:ext>
                </a:extLst>
              </a:tr>
              <a:tr h="381704">
                <a:tc>
                  <a:txBody>
                    <a:bodyPr/>
                    <a:lstStyle/>
                    <a:p>
                      <a:pPr algn="ctr" fontAlgn="b"/>
                      <a:r>
                        <a:rPr lang="en-NZ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5/08/2019</a:t>
                      </a:r>
                      <a:endParaRPr lang="en-N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27/08/2019</a:t>
                      </a:r>
                      <a:endParaRPr lang="en-N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22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en-NZ" sz="2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Lifting a rotor injured right wrist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extLst>
                  <a:ext uri="{0D108BD9-81ED-4DB2-BD59-A6C34878D82A}">
                    <a16:rowId xmlns:a16="http://schemas.microsoft.com/office/drawing/2014/main" val="2305733493"/>
                  </a:ext>
                </a:extLst>
              </a:tr>
              <a:tr h="381704">
                <a:tc>
                  <a:txBody>
                    <a:bodyPr/>
                    <a:lstStyle/>
                    <a:p>
                      <a:pPr algn="ctr" fontAlgn="b"/>
                      <a:r>
                        <a:rPr lang="en-NZ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3/08/2019</a:t>
                      </a:r>
                      <a:endParaRPr lang="en-N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26/08/2019</a:t>
                      </a:r>
                      <a:endParaRPr lang="en-N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22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en-NZ" sz="2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Twisted R knee getting down from truck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extLst>
                  <a:ext uri="{0D108BD9-81ED-4DB2-BD59-A6C34878D82A}">
                    <a16:rowId xmlns:a16="http://schemas.microsoft.com/office/drawing/2014/main" val="2325698037"/>
                  </a:ext>
                </a:extLst>
              </a:tr>
              <a:tr h="637078">
                <a:tc>
                  <a:txBody>
                    <a:bodyPr/>
                    <a:lstStyle/>
                    <a:p>
                      <a:pPr algn="ctr" fontAlgn="b"/>
                      <a:r>
                        <a:rPr lang="en-NZ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19/07/2019</a:t>
                      </a:r>
                      <a:endParaRPr lang="en-N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14/04/2020</a:t>
                      </a:r>
                      <a:endParaRPr lang="en-N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22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270</a:t>
                      </a:r>
                      <a:endParaRPr lang="en-NZ" sz="2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Workboot</a:t>
                      </a:r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caught under a pallet and he fell twisting his right ankle and foot.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extLst>
                  <a:ext uri="{0D108BD9-81ED-4DB2-BD59-A6C34878D82A}">
                    <a16:rowId xmlns:a16="http://schemas.microsoft.com/office/drawing/2014/main" val="29698928"/>
                  </a:ext>
                </a:extLst>
              </a:tr>
              <a:tr h="460702">
                <a:tc>
                  <a:txBody>
                    <a:bodyPr/>
                    <a:lstStyle/>
                    <a:p>
                      <a:pPr algn="ctr" fontAlgn="b"/>
                      <a:r>
                        <a:rPr lang="en-NZ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5/07/2019</a:t>
                      </a:r>
                      <a:endParaRPr lang="en-N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17/07/2019</a:t>
                      </a:r>
                      <a:endParaRPr lang="en-N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22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NZ" sz="2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Winding up cover on truck - sprained L spine + R shoulder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extLst>
                  <a:ext uri="{0D108BD9-81ED-4DB2-BD59-A6C34878D82A}">
                    <a16:rowId xmlns:a16="http://schemas.microsoft.com/office/drawing/2014/main" val="669100648"/>
                  </a:ext>
                </a:extLst>
              </a:tr>
              <a:tr h="637078">
                <a:tc>
                  <a:txBody>
                    <a:bodyPr/>
                    <a:lstStyle/>
                    <a:p>
                      <a:pPr algn="ctr" fontAlgn="b"/>
                      <a:r>
                        <a:rPr lang="en-NZ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13/06/2019</a:t>
                      </a:r>
                      <a:endParaRPr lang="en-N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12/08/2019</a:t>
                      </a:r>
                      <a:endParaRPr lang="en-N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22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lang="en-NZ" sz="2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Drainlock</a:t>
                      </a:r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swung backwards and hit him in the face, snapping neck backwards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extLst>
                  <a:ext uri="{0D108BD9-81ED-4DB2-BD59-A6C34878D82A}">
                    <a16:rowId xmlns:a16="http://schemas.microsoft.com/office/drawing/2014/main" val="3920674714"/>
                  </a:ext>
                </a:extLst>
              </a:tr>
              <a:tr h="381704">
                <a:tc>
                  <a:txBody>
                    <a:bodyPr/>
                    <a:lstStyle/>
                    <a:p>
                      <a:pPr algn="ctr" fontAlgn="b"/>
                      <a:r>
                        <a:rPr lang="en-NZ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31/05/2019</a:t>
                      </a:r>
                      <a:endParaRPr lang="en-N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6/09/2019</a:t>
                      </a:r>
                      <a:endParaRPr lang="en-N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22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</a:t>
                      </a:r>
                      <a:endParaRPr lang="en-NZ" sz="2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wrenched L shoulder when opening door on truck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extLst>
                  <a:ext uri="{0D108BD9-81ED-4DB2-BD59-A6C34878D82A}">
                    <a16:rowId xmlns:a16="http://schemas.microsoft.com/office/drawing/2014/main" val="3853513148"/>
                  </a:ext>
                </a:extLst>
              </a:tr>
              <a:tr h="637078">
                <a:tc>
                  <a:txBody>
                    <a:bodyPr/>
                    <a:lstStyle/>
                    <a:p>
                      <a:pPr algn="ctr" fontAlgn="b"/>
                      <a:r>
                        <a:rPr lang="en-NZ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23/04/2019</a:t>
                      </a:r>
                      <a:endParaRPr lang="en-N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24/04/2019</a:t>
                      </a:r>
                      <a:endParaRPr lang="en-N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22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NZ" sz="2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Casualty crush injury to upper body , between wall and truck***Paid work***Other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extLst>
                  <a:ext uri="{0D108BD9-81ED-4DB2-BD59-A6C34878D82A}">
                    <a16:rowId xmlns:a16="http://schemas.microsoft.com/office/drawing/2014/main" val="973552433"/>
                  </a:ext>
                </a:extLst>
              </a:tr>
              <a:tr h="684687">
                <a:tc>
                  <a:txBody>
                    <a:bodyPr/>
                    <a:lstStyle/>
                    <a:p>
                      <a:pPr algn="ctr" fontAlgn="b"/>
                      <a:r>
                        <a:rPr lang="en-NZ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22/04/2019</a:t>
                      </a:r>
                      <a:endParaRPr lang="en-N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22/10/2019</a:t>
                      </a:r>
                      <a:endParaRPr lang="en-N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22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183</a:t>
                      </a:r>
                      <a:endParaRPr lang="en-NZ" sz="2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Hurt R shoulder when tried to hit a wood chip hopper with a metal bar -sore and reduced range of movement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extLst>
                  <a:ext uri="{0D108BD9-81ED-4DB2-BD59-A6C34878D82A}">
                    <a16:rowId xmlns:a16="http://schemas.microsoft.com/office/drawing/2014/main" val="3793676803"/>
                  </a:ext>
                </a:extLst>
              </a:tr>
              <a:tr h="460702">
                <a:tc>
                  <a:txBody>
                    <a:bodyPr/>
                    <a:lstStyle/>
                    <a:p>
                      <a:pPr algn="ctr" fontAlgn="b"/>
                      <a:r>
                        <a:rPr lang="en-NZ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12/04/2019</a:t>
                      </a:r>
                      <a:endParaRPr lang="en-N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16/05/2019</a:t>
                      </a:r>
                      <a:endParaRPr lang="en-N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22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en-NZ" sz="2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Lifting a 20kg weight overhead and felt pain in L shoulder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extLst>
                  <a:ext uri="{0D108BD9-81ED-4DB2-BD59-A6C34878D82A}">
                    <a16:rowId xmlns:a16="http://schemas.microsoft.com/office/drawing/2014/main" val="1083773394"/>
                  </a:ext>
                </a:extLst>
              </a:tr>
              <a:tr h="637078">
                <a:tc>
                  <a:txBody>
                    <a:bodyPr/>
                    <a:lstStyle/>
                    <a:p>
                      <a:pPr algn="ctr" fontAlgn="b"/>
                      <a:r>
                        <a:rPr lang="en-NZ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7/04/2019</a:t>
                      </a:r>
                      <a:endParaRPr lang="en-N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17/04/2019</a:t>
                      </a:r>
                      <a:endParaRPr lang="en-N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22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NZ" sz="2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Unloading truck and trailer, while climbing in and out, felt pain, sudden lower back on left side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extLst>
                  <a:ext uri="{0D108BD9-81ED-4DB2-BD59-A6C34878D82A}">
                    <a16:rowId xmlns:a16="http://schemas.microsoft.com/office/drawing/2014/main" val="3917667693"/>
                  </a:ext>
                </a:extLst>
              </a:tr>
              <a:tr h="637078">
                <a:tc>
                  <a:txBody>
                    <a:bodyPr/>
                    <a:lstStyle/>
                    <a:p>
                      <a:pPr algn="ctr" fontAlgn="b"/>
                      <a:r>
                        <a:rPr lang="en-NZ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15/03/2019</a:t>
                      </a:r>
                      <a:endParaRPr lang="en-N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20/03/2019</a:t>
                      </a:r>
                      <a:endParaRPr lang="en-N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22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NZ" sz="2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Involved in a MVA. Knocked the left knee against the steering beam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extLst>
                  <a:ext uri="{0D108BD9-81ED-4DB2-BD59-A6C34878D82A}">
                    <a16:rowId xmlns:a16="http://schemas.microsoft.com/office/drawing/2014/main" val="3318697365"/>
                  </a:ext>
                </a:extLst>
              </a:tr>
              <a:tr h="460702">
                <a:tc>
                  <a:txBody>
                    <a:bodyPr/>
                    <a:lstStyle/>
                    <a:p>
                      <a:pPr algn="ctr" fontAlgn="b"/>
                      <a:r>
                        <a:rPr lang="en-NZ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11/03/2019</a:t>
                      </a:r>
                      <a:endParaRPr lang="en-N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19/08/2019</a:t>
                      </a:r>
                      <a:endParaRPr lang="en-N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22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161</a:t>
                      </a:r>
                      <a:endParaRPr lang="en-NZ" sz="2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stepped down out of the loader and felt L hamstring pull tight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0" anchor="ctr"/>
                </a:tc>
                <a:extLst>
                  <a:ext uri="{0D108BD9-81ED-4DB2-BD59-A6C34878D82A}">
                    <a16:rowId xmlns:a16="http://schemas.microsoft.com/office/drawing/2014/main" val="12958744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25350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DECF42B-3045-4BAA-91D5-15C6B1A50F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6972" y="5579136"/>
            <a:ext cx="866776" cy="1228178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DEF9F579-C260-4F1B-86D3-BB12D982C0B6}"/>
              </a:ext>
            </a:extLst>
          </p:cNvPr>
          <p:cNvSpPr txBox="1">
            <a:spLocks/>
          </p:cNvSpPr>
          <p:nvPr/>
        </p:nvSpPr>
        <p:spPr>
          <a:xfrm>
            <a:off x="461640" y="421253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000" b="1" dirty="0">
                <a:solidFill>
                  <a:schemeClr val="accent1">
                    <a:lumMod val="50000"/>
                  </a:schemeClr>
                </a:solidFill>
              </a:rPr>
              <a:t>Claims &amp; ACC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7F24DDE-1CD2-435F-8A9F-6D7F1C4E389A}"/>
              </a:ext>
            </a:extLst>
          </p:cNvPr>
          <p:cNvSpPr txBox="1"/>
          <p:nvPr/>
        </p:nvSpPr>
        <p:spPr>
          <a:xfrm>
            <a:off x="684148" y="1760617"/>
            <a:ext cx="8229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Challengeable Claims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AU" sz="3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Motor Vehicle Related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AU" sz="3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Reaggravation / Pre-existing Injuries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AU" sz="3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Overuse Injuries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AU" sz="3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 not following process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AU" sz="3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Fictitious Claims</a:t>
            </a:r>
          </a:p>
        </p:txBody>
      </p:sp>
      <p:pic>
        <p:nvPicPr>
          <p:cNvPr id="6" name="Picture 2" descr="Women In Forestry - Home | Facebook">
            <a:extLst>
              <a:ext uri="{FF2B5EF4-FFF2-40B4-BE49-F238E27FC236}">
                <a16:creationId xmlns:a16="http://schemas.microsoft.com/office/drawing/2014/main" id="{BCBD3765-9C36-42A6-BD58-CB6EBCC224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55" y="5661326"/>
            <a:ext cx="1143148" cy="1143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01499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DECF42B-3045-4BAA-91D5-15C6B1A50F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6972" y="5579136"/>
            <a:ext cx="866776" cy="1228178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DEF9F579-C260-4F1B-86D3-BB12D982C0B6}"/>
              </a:ext>
            </a:extLst>
          </p:cNvPr>
          <p:cNvSpPr txBox="1">
            <a:spLocks/>
          </p:cNvSpPr>
          <p:nvPr/>
        </p:nvSpPr>
        <p:spPr>
          <a:xfrm>
            <a:off x="461640" y="421253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000" b="1" dirty="0">
                <a:solidFill>
                  <a:schemeClr val="accent1">
                    <a:lumMod val="50000"/>
                  </a:schemeClr>
                </a:solidFill>
              </a:rPr>
              <a:t>Claims &amp; ACC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7F24DDE-1CD2-435F-8A9F-6D7F1C4E389A}"/>
              </a:ext>
            </a:extLst>
          </p:cNvPr>
          <p:cNvSpPr txBox="1"/>
          <p:nvPr/>
        </p:nvSpPr>
        <p:spPr>
          <a:xfrm>
            <a:off x="684148" y="1760617"/>
            <a:ext cx="82296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Solutions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AU" sz="3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 Claims Triage Solution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AU" sz="3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coffees per week </a:t>
            </a:r>
            <a:r>
              <a:rPr lang="en-AU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(AKL – 1 coffee per week </a:t>
            </a:r>
            <a:r>
              <a:rPr lang="en-AU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)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AU" sz="3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Manage your claims – refer to handouts</a:t>
            </a:r>
            <a:endParaRPr lang="en-AU" sz="3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AU" sz="3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 descr="Women In Forestry - Home | Facebook">
            <a:extLst>
              <a:ext uri="{FF2B5EF4-FFF2-40B4-BE49-F238E27FC236}">
                <a16:creationId xmlns:a16="http://schemas.microsoft.com/office/drawing/2014/main" id="{79FF1CED-904C-43FA-8D7D-29FB396F82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55" y="5661326"/>
            <a:ext cx="1143148" cy="1143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43741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DECF42B-3045-4BAA-91D5-15C6B1A50F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6972" y="5579136"/>
            <a:ext cx="866776" cy="1228178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DEF9F579-C260-4F1B-86D3-BB12D982C0B6}"/>
              </a:ext>
            </a:extLst>
          </p:cNvPr>
          <p:cNvSpPr txBox="1">
            <a:spLocks/>
          </p:cNvSpPr>
          <p:nvPr/>
        </p:nvSpPr>
        <p:spPr>
          <a:xfrm>
            <a:off x="461640" y="421253"/>
            <a:ext cx="8229600" cy="1143000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70000"/>
              </a:lnSpc>
            </a:pPr>
            <a:r>
              <a:rPr lang="en-US" sz="5000" b="1" dirty="0">
                <a:solidFill>
                  <a:schemeClr val="accent1">
                    <a:lumMod val="50000"/>
                  </a:schemeClr>
                </a:solidFill>
              </a:rPr>
              <a:t>Thank you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7F24DDE-1CD2-435F-8A9F-6D7F1C4E389A}"/>
              </a:ext>
            </a:extLst>
          </p:cNvPr>
          <p:cNvSpPr txBox="1"/>
          <p:nvPr/>
        </p:nvSpPr>
        <p:spPr>
          <a:xfrm>
            <a:off x="272237" y="2117211"/>
            <a:ext cx="8612311" cy="24826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AU" sz="3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Sue Walton</a:t>
            </a:r>
          </a:p>
          <a:p>
            <a:pPr algn="ctr">
              <a:lnSpc>
                <a:spcPct val="150000"/>
              </a:lnSpc>
            </a:pPr>
            <a:r>
              <a:rPr lang="en-AU" sz="3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027 210 4918</a:t>
            </a:r>
          </a:p>
          <a:p>
            <a:pPr algn="ctr">
              <a:lnSpc>
                <a:spcPct val="150000"/>
              </a:lnSpc>
            </a:pPr>
            <a:r>
              <a:rPr lang="en-AU" sz="3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sue@managecompany.co.nz</a:t>
            </a:r>
            <a:endParaRPr lang="en-AU" sz="3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 descr="Women In Forestry - Home | Facebook">
            <a:extLst>
              <a:ext uri="{FF2B5EF4-FFF2-40B4-BE49-F238E27FC236}">
                <a16:creationId xmlns:a16="http://schemas.microsoft.com/office/drawing/2014/main" id="{CD210677-7454-4D44-9FEF-D028E8C219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55" y="5661326"/>
            <a:ext cx="1143148" cy="1143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4283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CB6B788-4FB8-441E-B495-5E660B88439F}"/>
              </a:ext>
            </a:extLst>
          </p:cNvPr>
          <p:cNvSpPr txBox="1">
            <a:spLocks/>
          </p:cNvSpPr>
          <p:nvPr/>
        </p:nvSpPr>
        <p:spPr>
          <a:xfrm>
            <a:off x="461640" y="421253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000" b="1" dirty="0">
                <a:solidFill>
                  <a:schemeClr val="accent1">
                    <a:lumMod val="50000"/>
                  </a:schemeClr>
                </a:solidFill>
              </a:rPr>
              <a:t>About Sue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403CC4A-CCDE-44E0-8CE2-FCE138D435AF}"/>
              </a:ext>
            </a:extLst>
          </p:cNvPr>
          <p:cNvSpPr txBox="1">
            <a:spLocks/>
          </p:cNvSpPr>
          <p:nvPr/>
        </p:nvSpPr>
        <p:spPr>
          <a:xfrm>
            <a:off x="491910" y="1772816"/>
            <a:ext cx="7653536" cy="3672409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3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Passionate</a:t>
            </a:r>
          </a:p>
          <a:p>
            <a:r>
              <a:rPr lang="en-NZ" sz="3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 ACC</a:t>
            </a:r>
          </a:p>
          <a:p>
            <a:r>
              <a:rPr lang="en-NZ" sz="3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 Driven</a:t>
            </a:r>
          </a:p>
          <a:p>
            <a:r>
              <a:rPr lang="en-NZ" sz="3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 Risk Guru</a:t>
            </a:r>
          </a:p>
          <a:p>
            <a:endParaRPr lang="en-NZ" sz="36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EEAF221-06E2-446A-8389-C52C73B0A7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5596282"/>
            <a:ext cx="866776" cy="1228178"/>
          </a:xfrm>
          <a:prstGeom prst="rect">
            <a:avLst/>
          </a:prstGeom>
        </p:spPr>
      </p:pic>
      <p:pic>
        <p:nvPicPr>
          <p:cNvPr id="7" name="Picture 2" descr="Women In Forestry - Home | Facebook">
            <a:extLst>
              <a:ext uri="{FF2B5EF4-FFF2-40B4-BE49-F238E27FC236}">
                <a16:creationId xmlns:a16="http://schemas.microsoft.com/office/drawing/2014/main" id="{D93003EE-9088-435F-8F46-F8BCBAED1E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55" y="5661326"/>
            <a:ext cx="1143148" cy="1143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3846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842205" y="1230607"/>
            <a:ext cx="7459587" cy="3888432"/>
          </a:xfrm>
        </p:spPr>
        <p:txBody>
          <a:bodyPr/>
          <a:lstStyle/>
          <a:p>
            <a:pPr marL="0" indent="0" algn="ctr">
              <a:buNone/>
            </a:pPr>
            <a:r>
              <a:rPr lang="en-NZ" sz="3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July ACC starts sending out the employer invoices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1A733F2-4004-4AF6-9C8B-526C050A44E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6972" y="5579136"/>
            <a:ext cx="866776" cy="122817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AC16F63-FF95-4198-A3EC-5430EA8F0D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7574" y="2996952"/>
            <a:ext cx="2228850" cy="2057400"/>
          </a:xfrm>
          <a:prstGeom prst="rect">
            <a:avLst/>
          </a:prstGeom>
        </p:spPr>
      </p:pic>
      <p:pic>
        <p:nvPicPr>
          <p:cNvPr id="7" name="Picture 2" descr="Women In Forestry - Home | Facebook">
            <a:extLst>
              <a:ext uri="{FF2B5EF4-FFF2-40B4-BE49-F238E27FC236}">
                <a16:creationId xmlns:a16="http://schemas.microsoft.com/office/drawing/2014/main" id="{4E43ED8B-FCEF-4199-968B-ADE05A12B0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55" y="5661326"/>
            <a:ext cx="1143148" cy="1143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1658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842206" y="836712"/>
            <a:ext cx="7459587" cy="3888432"/>
          </a:xfrm>
        </p:spPr>
        <p:txBody>
          <a:bodyPr/>
          <a:lstStyle/>
          <a:p>
            <a:pPr marL="0" indent="0" algn="ctr">
              <a:buNone/>
            </a:pPr>
            <a:endParaRPr lang="en-NZ" sz="36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NZ" sz="4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ACC…</a:t>
            </a:r>
          </a:p>
          <a:p>
            <a:pPr marL="0" indent="0" algn="ctr">
              <a:buNone/>
            </a:pPr>
            <a:endParaRPr lang="en-NZ" sz="4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NZ" sz="4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insurance or a tax?</a:t>
            </a:r>
            <a:endParaRPr lang="en-NZ" sz="66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NZ" sz="4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NZ" sz="4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1719615-9CE4-42F0-9419-E4D0958F7AF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6972" y="5579136"/>
            <a:ext cx="866776" cy="1228178"/>
          </a:xfrm>
          <a:prstGeom prst="rect">
            <a:avLst/>
          </a:prstGeom>
        </p:spPr>
      </p:pic>
      <p:pic>
        <p:nvPicPr>
          <p:cNvPr id="7" name="Picture 2" descr="Women In Forestry - Home | Facebook">
            <a:extLst>
              <a:ext uri="{FF2B5EF4-FFF2-40B4-BE49-F238E27FC236}">
                <a16:creationId xmlns:a16="http://schemas.microsoft.com/office/drawing/2014/main" id="{421038B4-C949-41CB-8DEA-5453CA991A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55" y="5661326"/>
            <a:ext cx="1143148" cy="1143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0896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971" y="1628800"/>
            <a:ext cx="7931224" cy="3888432"/>
          </a:xfrm>
        </p:spPr>
        <p:txBody>
          <a:bodyPr>
            <a:normAutofit/>
          </a:bodyPr>
          <a:lstStyle/>
          <a:p>
            <a:r>
              <a:rPr lang="en-NZ" sz="3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Husband &amp; Wife</a:t>
            </a:r>
          </a:p>
          <a:p>
            <a:r>
              <a:rPr lang="en-NZ" sz="3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Multiple Shareholders</a:t>
            </a:r>
          </a:p>
          <a:p>
            <a:endParaRPr lang="en-NZ" sz="36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8BF239D-009E-401F-B541-1FEA561BFDF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6972" y="5579136"/>
            <a:ext cx="866776" cy="1228178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8C688611-81D5-4DC6-BA92-7CD46FD1AC58}"/>
              </a:ext>
            </a:extLst>
          </p:cNvPr>
          <p:cNvSpPr txBox="1">
            <a:spLocks/>
          </p:cNvSpPr>
          <p:nvPr/>
        </p:nvSpPr>
        <p:spPr>
          <a:xfrm>
            <a:off x="461640" y="421253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000" b="1" dirty="0">
                <a:solidFill>
                  <a:schemeClr val="accent1">
                    <a:lumMod val="50000"/>
                  </a:schemeClr>
                </a:solidFill>
              </a:rPr>
              <a:t>ACC Brokering</a:t>
            </a:r>
          </a:p>
        </p:txBody>
      </p:sp>
      <p:pic>
        <p:nvPicPr>
          <p:cNvPr id="6" name="Picture 2" descr="Women In Forestry - Home | Facebook">
            <a:extLst>
              <a:ext uri="{FF2B5EF4-FFF2-40B4-BE49-F238E27FC236}">
                <a16:creationId xmlns:a16="http://schemas.microsoft.com/office/drawing/2014/main" id="{C2B7CDF6-8750-4494-8777-0C3C6F3784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55" y="5661326"/>
            <a:ext cx="1143148" cy="1143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3167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971" y="1628800"/>
            <a:ext cx="7931224" cy="3888432"/>
          </a:xfrm>
        </p:spPr>
        <p:txBody>
          <a:bodyPr/>
          <a:lstStyle/>
          <a:p>
            <a:r>
              <a:rPr lang="en-NZ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Husband &amp; Wife</a:t>
            </a:r>
          </a:p>
          <a:p>
            <a:r>
              <a:rPr lang="en-NZ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Multiple Shareholders</a:t>
            </a:r>
          </a:p>
          <a:p>
            <a:r>
              <a:rPr lang="en-N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Income Splitting</a:t>
            </a:r>
          </a:p>
          <a:p>
            <a:r>
              <a:rPr lang="en-N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Shareholder Salaries (drawings)</a:t>
            </a:r>
          </a:p>
          <a:p>
            <a:endParaRPr lang="en-N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6254C07-F2A6-45E7-B228-73746FE4B2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6972" y="5579136"/>
            <a:ext cx="866776" cy="1228178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8D653440-714E-43DB-804B-066ECBB4D1FC}"/>
              </a:ext>
            </a:extLst>
          </p:cNvPr>
          <p:cNvSpPr txBox="1">
            <a:spLocks/>
          </p:cNvSpPr>
          <p:nvPr/>
        </p:nvSpPr>
        <p:spPr>
          <a:xfrm>
            <a:off x="461640" y="421253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000" b="1" dirty="0">
                <a:solidFill>
                  <a:schemeClr val="accent1">
                    <a:lumMod val="50000"/>
                  </a:schemeClr>
                </a:solidFill>
              </a:rPr>
              <a:t>ACC Brokering</a:t>
            </a:r>
          </a:p>
        </p:txBody>
      </p:sp>
      <p:pic>
        <p:nvPicPr>
          <p:cNvPr id="6" name="Picture 2" descr="Women In Forestry - Home | Facebook">
            <a:extLst>
              <a:ext uri="{FF2B5EF4-FFF2-40B4-BE49-F238E27FC236}">
                <a16:creationId xmlns:a16="http://schemas.microsoft.com/office/drawing/2014/main" id="{5D12B505-5ED4-499D-BEA3-482207F37E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55" y="5661326"/>
            <a:ext cx="1143148" cy="1143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3837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971" y="1628800"/>
            <a:ext cx="7931224" cy="3888432"/>
          </a:xfrm>
        </p:spPr>
        <p:txBody>
          <a:bodyPr/>
          <a:lstStyle/>
          <a:p>
            <a:r>
              <a:rPr lang="en-NZ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Husband &amp; Wife</a:t>
            </a:r>
          </a:p>
          <a:p>
            <a:r>
              <a:rPr lang="en-NZ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Multiple Shareholders</a:t>
            </a:r>
          </a:p>
          <a:p>
            <a:r>
              <a:rPr lang="en-NZ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Income Splitting</a:t>
            </a:r>
          </a:p>
          <a:p>
            <a:r>
              <a:rPr lang="en-NZ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Shareholder Salaries (drawings)</a:t>
            </a:r>
          </a:p>
          <a:p>
            <a:r>
              <a:rPr lang="en-N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$100k in income</a:t>
            </a:r>
          </a:p>
          <a:p>
            <a:endParaRPr lang="en-N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01F9092-0EC4-48BA-81C7-3CE0CEAE0B0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6972" y="5589240"/>
            <a:ext cx="866776" cy="1228178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700195B9-51B3-4DD5-AA52-008439CD753E}"/>
              </a:ext>
            </a:extLst>
          </p:cNvPr>
          <p:cNvSpPr txBox="1">
            <a:spLocks/>
          </p:cNvSpPr>
          <p:nvPr/>
        </p:nvSpPr>
        <p:spPr>
          <a:xfrm>
            <a:off x="461640" y="421253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000" b="1" dirty="0">
                <a:solidFill>
                  <a:schemeClr val="accent1">
                    <a:lumMod val="50000"/>
                  </a:schemeClr>
                </a:solidFill>
              </a:rPr>
              <a:t>ACC Brokering</a:t>
            </a:r>
          </a:p>
        </p:txBody>
      </p:sp>
      <p:pic>
        <p:nvPicPr>
          <p:cNvPr id="6" name="Picture 2" descr="Women In Forestry - Home | Facebook">
            <a:extLst>
              <a:ext uri="{FF2B5EF4-FFF2-40B4-BE49-F238E27FC236}">
                <a16:creationId xmlns:a16="http://schemas.microsoft.com/office/drawing/2014/main" id="{8823BC85-86BA-4B80-ABE3-73D9163782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55" y="5661326"/>
            <a:ext cx="1143148" cy="1143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0251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955C730-E8A0-47E3-AC93-5AF69CFD41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6972" y="5579136"/>
            <a:ext cx="866776" cy="1228178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23C0AB39-4699-4314-8C76-040F613A75A3}"/>
              </a:ext>
            </a:extLst>
          </p:cNvPr>
          <p:cNvSpPr txBox="1">
            <a:spLocks/>
          </p:cNvSpPr>
          <p:nvPr/>
        </p:nvSpPr>
        <p:spPr>
          <a:xfrm>
            <a:off x="461640" y="421253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000" b="1" dirty="0">
                <a:solidFill>
                  <a:schemeClr val="accent1">
                    <a:lumMod val="50000"/>
                  </a:schemeClr>
                </a:solidFill>
              </a:rPr>
              <a:t>ACC Brokering</a:t>
            </a:r>
          </a:p>
        </p:txBody>
      </p:sp>
      <p:graphicFrame>
        <p:nvGraphicFramePr>
          <p:cNvPr id="10" name="Content Placeholder 3">
            <a:extLst>
              <a:ext uri="{FF2B5EF4-FFF2-40B4-BE49-F238E27FC236}">
                <a16:creationId xmlns:a16="http://schemas.microsoft.com/office/drawing/2014/main" id="{72C76789-9445-468B-8D6E-F4CE47973F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4700949"/>
              </p:ext>
            </p:extLst>
          </p:nvPr>
        </p:nvGraphicFramePr>
        <p:xfrm>
          <a:off x="1220479" y="1320497"/>
          <a:ext cx="6703042" cy="4258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749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81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1728">
                <a:tc>
                  <a:txBody>
                    <a:bodyPr/>
                    <a:lstStyle/>
                    <a:p>
                      <a:pPr algn="l" fontAlgn="b"/>
                      <a:endParaRPr lang="en-NZ" sz="3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32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 / 23</a:t>
                      </a:r>
                      <a:endParaRPr lang="en-NZ" sz="3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1728">
                <a:tc>
                  <a:txBody>
                    <a:bodyPr/>
                    <a:lstStyle/>
                    <a:p>
                      <a:pPr algn="l" fontAlgn="b"/>
                      <a:r>
                        <a:rPr lang="en-NZ" sz="32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Logging</a:t>
                      </a:r>
                      <a:endParaRPr lang="en-NZ" sz="3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32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2.58%</a:t>
                      </a:r>
                      <a:endParaRPr lang="en-NZ" sz="3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1728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Silviculture</a:t>
                      </a:r>
                      <a:endParaRPr lang="en-NZ" sz="3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2.58%</a:t>
                      </a:r>
                      <a:endParaRPr lang="en-NZ" sz="3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76335812"/>
                  </a:ext>
                </a:extLst>
              </a:tr>
              <a:tr h="851728">
                <a:tc>
                  <a:txBody>
                    <a:bodyPr/>
                    <a:lstStyle/>
                    <a:p>
                      <a:pPr algn="l" fontAlgn="b"/>
                      <a:r>
                        <a:rPr lang="en-NZ" sz="32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Administration</a:t>
                      </a:r>
                      <a:endParaRPr lang="en-NZ" sz="3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en-NZ" sz="3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1728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  <a:endParaRPr lang="en-NZ" sz="3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en-NZ" sz="3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84680503"/>
                  </a:ext>
                </a:extLst>
              </a:tr>
            </a:tbl>
          </a:graphicData>
        </a:graphic>
      </p:graphicFrame>
      <p:pic>
        <p:nvPicPr>
          <p:cNvPr id="6" name="Picture 2" descr="Women In Forestry - Home | Facebook">
            <a:extLst>
              <a:ext uri="{FF2B5EF4-FFF2-40B4-BE49-F238E27FC236}">
                <a16:creationId xmlns:a16="http://schemas.microsoft.com/office/drawing/2014/main" id="{480FC961-1A9A-4A52-82BA-B535219497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55" y="5661326"/>
            <a:ext cx="1143148" cy="1143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0061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9833</TotalTime>
  <Words>1039</Words>
  <Application>Microsoft Office PowerPoint</Application>
  <PresentationFormat>On-screen Show (4:3)</PresentationFormat>
  <Paragraphs>384</Paragraphs>
  <Slides>26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&amp; Return Seminar Series  sponsored by NZWR</dc:title>
  <dc:creator>Martin Wouters</dc:creator>
  <cp:lastModifiedBy>Kim Godfrey</cp:lastModifiedBy>
  <cp:revision>149</cp:revision>
  <cp:lastPrinted>2017-04-11T23:40:36Z</cp:lastPrinted>
  <dcterms:created xsi:type="dcterms:W3CDTF">2014-10-04T23:22:51Z</dcterms:created>
  <dcterms:modified xsi:type="dcterms:W3CDTF">2022-05-11T20:52:15Z</dcterms:modified>
</cp:coreProperties>
</file>