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329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25" r:id="rId19"/>
    <p:sldId id="326" r:id="rId20"/>
    <p:sldId id="327" r:id="rId21"/>
    <p:sldId id="328" r:id="rId22"/>
    <p:sldId id="346" r:id="rId23"/>
    <p:sldId id="347" r:id="rId24"/>
    <p:sldId id="348" r:id="rId25"/>
    <p:sldId id="349" r:id="rId26"/>
    <p:sldId id="350" r:id="rId27"/>
    <p:sldId id="352" r:id="rId28"/>
    <p:sldId id="351" r:id="rId29"/>
    <p:sldId id="321" r:id="rId30"/>
    <p:sldId id="322" r:id="rId31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9A"/>
    <a:srgbClr val="8C5932"/>
    <a:srgbClr val="434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19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1FD0431-7C44-48A6-B2C0-BAEEFF9B6A01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5818E06-7F74-4452-905A-180734AFC2F1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99925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7C54C6-C8BB-4BEF-8016-C72D70C5DBB5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NZ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N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A870C6-AAA2-4E2F-9D7C-7B52ED906EFE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71096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BB4F41-8FC9-490D-A97E-D455979B5207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882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DDA903-475F-4E10-92FB-888E8CDBBA67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08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2A08BE-2596-4A7E-BDA9-81BB1887FFEA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132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CE4B9F-8843-4922-8F10-2BAD8F135BC6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848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803F68-85D9-416F-86D0-AD1BE9E4C8E1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467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55F616-3D00-4EB4-AFF6-6E8FC174B821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40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B8355C-18F6-4BF1-A353-6D17368E2FA7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08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5A45B8-A82B-4F96-A3B9-C0AA1203BCD9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90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544098-FE76-4548-801E-B9B0E14498B9}" type="slidenum">
              <a:rPr lang="en-NZ" altLang="en-US"/>
              <a:pPr/>
              <a:t>18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960168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118AF5-B47C-4086-BFB3-16539C7EB5C5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31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CB874C-E743-4DE9-B956-0B40870A6F18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97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2411F3-0628-4A2D-A660-DFB5CE7C188B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53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F3BFBB-AF14-4301-90AD-D39977381739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749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CAA373-1A28-49C7-A362-80BE47004BF7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991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229C83-15E5-44C0-9BAB-98625D451F74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91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229C83-15E5-44C0-9BAB-98625D451F74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11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8F9219-4914-414E-8D4A-AE03CE9C48F3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68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Z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F90B87-A2E7-4505-B4AA-EAFD4CCE22A5}" type="slidenum">
              <a:rPr lang="en-NZ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N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2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43403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43403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0325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grpFill/>
            <a:ln w="0" cap="sq" cmpd="sng" algn="ctr">
              <a:solidFill>
                <a:srgbClr val="00949A"/>
              </a:solidFill>
              <a:prstDash val="solid"/>
              <a:round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>
            <a:stCxn id="11" idx="0"/>
          </p:cNvCxnSpPr>
          <p:nvPr userDrawn="1"/>
        </p:nvCxnSpPr>
        <p:spPr>
          <a:xfrm>
            <a:off x="0" y="5000625"/>
            <a:ext cx="9144000" cy="785813"/>
          </a:xfrm>
          <a:prstGeom prst="line">
            <a:avLst/>
          </a:prstGeom>
          <a:ln w="50800" cmpd="sng">
            <a:solidFill>
              <a:srgbClr val="8C59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1063391-A9A8-4B03-9D60-1DB257F7CA42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13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14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109329-EA0D-4F66-950F-07B4231FC833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NZ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03E9CE5-7C0A-499A-8925-1B01787DE500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EE5CA-A4BF-4C53-B634-EAA02B736BC9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FC1FB-5892-415D-AFF1-D24F2CC1E3C9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8DBD8-B795-44D6-9F98-148CA196E813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4CB2E-701E-4860-A680-09D8F6801545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84B15-A03D-4C70-AE21-F3F8B366A4BC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NZ"/>
          </a:p>
        </p:txBody>
      </p:sp>
      <p:grpSp>
        <p:nvGrpSpPr>
          <p:cNvPr id="5" name="Group 7"/>
          <p:cNvGrpSpPr/>
          <p:nvPr userDrawn="1"/>
        </p:nvGrpSpPr>
        <p:grpSpPr>
          <a:xfrm>
            <a:off x="-3765" y="6357958"/>
            <a:ext cx="9147765" cy="1126270"/>
            <a:chOff x="-3765" y="4832896"/>
            <a:chExt cx="9147765" cy="203219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513" y="4832896"/>
              <a:ext cx="7456487" cy="90225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43403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794627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43403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0" y="4832896"/>
              <a:ext cx="9144000" cy="203219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0325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grpFill/>
            <a:ln w="0" cap="sq" cmpd="sng" algn="ctr">
              <a:solidFill>
                <a:srgbClr val="00949A"/>
              </a:solidFill>
              <a:prstDash val="solid"/>
              <a:round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>
            <a:stCxn id="11" idx="2"/>
          </p:cNvCxnSpPr>
          <p:nvPr userDrawn="1"/>
        </p:nvCxnSpPr>
        <p:spPr>
          <a:xfrm>
            <a:off x="6350" y="6359525"/>
            <a:ext cx="9137650" cy="498475"/>
          </a:xfrm>
          <a:prstGeom prst="line">
            <a:avLst/>
          </a:prstGeom>
          <a:ln w="50800" cmpd="sng">
            <a:solidFill>
              <a:srgbClr val="8C59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481329"/>
            <a:ext cx="8043890" cy="4233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A27E83-1A18-4FE2-9C83-D594A40B5F21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8F2C1-F746-4A1B-908A-A12FD32B29E1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E6773-294F-461D-B112-115F52C245ED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755FD-7F6A-4148-8764-0B171AEED332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3A6D79-4D2F-4306-9FDC-E0A73B557631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679D8-7BBE-4590-A409-D85D514B46A8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1EB8A5-15A9-4961-8746-809E7F3224DC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EB20D-7040-4C5B-B13F-4199937C5391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6AE984-63BD-4D9A-A17C-6A1EC18B1C0F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C3C60-04C2-41F9-9F47-E91038B998A1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56255D-79D5-49E0-96E4-4BE574B6A79A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9439C-2FC6-4F5E-9A5A-77389ECC4451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98222-94F7-4F19-82D0-785D0892DA39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E4ECF-B733-48D0-8B5B-006D01EFCABB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293379-C9C4-4175-9331-DB050031B42F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36B6E-536D-4E59-BE78-1D47FD10CA9B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NZ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DE5710F-9D9B-4285-AFB7-B1CEB3CAC941}" type="datetimeFigureOut">
              <a:rPr lang="en-US"/>
              <a:pPr>
                <a:defRPr/>
              </a:pPr>
              <a:t>5/12/2022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E7BC862-D544-4469-8B99-1AA167002F1C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1" r:id="rId3"/>
    <p:sldLayoutId id="2147483947" r:id="rId4"/>
    <p:sldLayoutId id="2147483948" r:id="rId5"/>
    <p:sldLayoutId id="2147483949" r:id="rId6"/>
    <p:sldLayoutId id="2147483950" r:id="rId7"/>
    <p:sldLayoutId id="2147483942" r:id="rId8"/>
    <p:sldLayoutId id="2147483951" r:id="rId9"/>
    <p:sldLayoutId id="2147483952" r:id="rId10"/>
    <p:sldLayoutId id="2147483943" r:id="rId11"/>
    <p:sldLayoutId id="2147483944" r:id="rId12"/>
  </p:sldLayoutIdLst>
  <p:transition spd="med">
    <p:wipe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571472" y="1785926"/>
            <a:ext cx="8072466" cy="1829761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Women in Forestry Employment Law Boot Camp</a:t>
            </a:r>
            <a:endParaRPr lang="en-NZ" dirty="0"/>
          </a:p>
        </p:txBody>
      </p:sp>
      <p:sp>
        <p:nvSpPr>
          <p:cNvPr id="12291" name="Subtitle 11"/>
          <p:cNvSpPr>
            <a:spLocks noGrp="1"/>
          </p:cNvSpPr>
          <p:nvPr>
            <p:ph type="subTitle" idx="1"/>
          </p:nvPr>
        </p:nvSpPr>
        <p:spPr>
          <a:xfrm>
            <a:off x="571500" y="3611563"/>
            <a:ext cx="8215313" cy="1200150"/>
          </a:xfrm>
        </p:spPr>
        <p:txBody>
          <a:bodyPr/>
          <a:lstStyle/>
          <a:p>
            <a:pPr marR="0" algn="l" eaLnBrk="1" hangingPunct="1"/>
            <a:r>
              <a:rPr lang="en-NZ" altLang="en-US" sz="2000"/>
              <a:t>Presented by Louise Foley </a:t>
            </a:r>
          </a:p>
          <a:p>
            <a:pPr marR="0" algn="l" eaLnBrk="1" hangingPunct="1"/>
            <a:r>
              <a:rPr lang="en-NZ" altLang="en-US" sz="2000" i="1"/>
              <a:t>Le Pine &amp; Co Lawyers</a:t>
            </a:r>
          </a:p>
        </p:txBody>
      </p:sp>
      <p:pic>
        <p:nvPicPr>
          <p:cNvPr id="12292" name="Picture 4" descr="NZ LAW logo bw 20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5715000"/>
            <a:ext cx="62706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8" descr="LE PINE AND CO_LOGO_PRIMARY_CMYK_L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9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643563"/>
            <a:ext cx="57150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865642"/>
      </p:ext>
    </p:extLst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611188" y="1541463"/>
            <a:ext cx="7848600" cy="4235450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endParaRPr lang="en-NZ" altLang="en-US" sz="280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800"/>
          </a:p>
          <a:p>
            <a:pPr algn="ctr">
              <a:buFont typeface="Wingdings 3" panose="05040102010807070707" pitchFamily="18" charset="2"/>
              <a:buNone/>
            </a:pPr>
            <a:r>
              <a:rPr lang="en-NZ" altLang="en-US" sz="3600"/>
              <a:t>Unjustified Dismissal</a:t>
            </a:r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3600"/>
          </a:p>
          <a:p>
            <a:pPr algn="ctr">
              <a:buFont typeface="Wingdings 3" panose="05040102010807070707" pitchFamily="18" charset="2"/>
              <a:buNone/>
            </a:pPr>
            <a:r>
              <a:rPr lang="en-NZ" altLang="en-US" sz="3600"/>
              <a:t>Unjustified Disadvantage</a:t>
            </a:r>
            <a:endParaRPr lang="en-US" altLang="en-US" sz="3600"/>
          </a:p>
          <a:p>
            <a:pPr eaLnBrk="1" hangingPunct="1">
              <a:buFont typeface="Wingdings 3" panose="05040102010807070707" pitchFamily="18" charset="2"/>
              <a:buNone/>
            </a:pPr>
            <a:endParaRPr lang="en-NZ" altLang="en-US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Types of </a:t>
            </a:r>
            <a:br>
              <a:rPr lang="en-US" dirty="0"/>
            </a:br>
            <a:r>
              <a:rPr lang="en-US" dirty="0"/>
              <a:t>Personal Grievances</a:t>
            </a:r>
          </a:p>
        </p:txBody>
      </p:sp>
      <p:pic>
        <p:nvPicPr>
          <p:cNvPr id="27652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523770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611188" y="1541463"/>
            <a:ext cx="7848600" cy="42354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NZ" altLang="en-US" sz="2800" dirty="0"/>
              <a:t>Serious misconduct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Misconduct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Unsatisfactory work performance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Injury or illness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Incompatibility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Breach of trust and confidence</a:t>
            </a:r>
            <a:endParaRPr lang="en-US" altLang="en-US" sz="2800" dirty="0"/>
          </a:p>
          <a:p>
            <a:r>
              <a:rPr lang="en-NZ" altLang="en-US" sz="2800" dirty="0"/>
              <a:t>Redundancy</a:t>
            </a:r>
            <a:endParaRPr lang="en-US" altLang="en-US" sz="2800" dirty="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800" dirty="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800" dirty="0"/>
          </a:p>
          <a:p>
            <a:pPr algn="ctr">
              <a:buFont typeface="Wingdings 3" panose="05040102010807070707" pitchFamily="18" charset="2"/>
              <a:buNone/>
            </a:pPr>
            <a:r>
              <a:rPr lang="en-NZ" altLang="en-US" sz="3600" dirty="0"/>
              <a:t> </a:t>
            </a:r>
            <a:endParaRPr lang="en-US" altLang="en-US" sz="3600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en-NZ" altLang="en-US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/>
              <a:t>Actual Dismissal</a:t>
            </a:r>
            <a:endParaRPr lang="en-US" dirty="0"/>
          </a:p>
        </p:txBody>
      </p:sp>
      <p:pic>
        <p:nvPicPr>
          <p:cNvPr id="29700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699634"/>
      </p:ext>
    </p:extLst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239713" y="1781175"/>
            <a:ext cx="7848600" cy="42338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NZ" altLang="en-US" sz="2400" dirty="0"/>
              <a:t>An employer gives an employee a choice between resigning or being dismissed.</a:t>
            </a:r>
            <a:endParaRPr lang="en-US" altLang="en-US" sz="2400" dirty="0"/>
          </a:p>
          <a:p>
            <a:pPr>
              <a:spcAft>
                <a:spcPts val="1200"/>
              </a:spcAft>
            </a:pPr>
            <a:r>
              <a:rPr lang="en-NZ" altLang="en-US" sz="2400" dirty="0"/>
              <a:t>An employer coerced an employee to resign.</a:t>
            </a:r>
            <a:endParaRPr lang="en-US" altLang="en-US" sz="2400" dirty="0"/>
          </a:p>
          <a:p>
            <a:pPr>
              <a:spcAft>
                <a:spcPts val="1200"/>
              </a:spcAft>
            </a:pPr>
            <a:r>
              <a:rPr lang="en-NZ" altLang="en-US" sz="2400" dirty="0"/>
              <a:t>A breach of duty by the employer causes an employee to resign.</a:t>
            </a:r>
          </a:p>
          <a:p>
            <a:pPr>
              <a:spcAft>
                <a:spcPts val="1200"/>
              </a:spcAft>
              <a:buFont typeface="Wingdings 3" panose="05040102010807070707" pitchFamily="18" charset="2"/>
              <a:buNone/>
            </a:pPr>
            <a:r>
              <a:rPr lang="en-NZ" altLang="en-US" sz="2400" dirty="0"/>
              <a:t>Examples:</a:t>
            </a:r>
            <a:endParaRPr lang="en-US" altLang="en-US" sz="2400" dirty="0"/>
          </a:p>
          <a:p>
            <a:r>
              <a:rPr lang="en-NZ" altLang="en-US" sz="2400" dirty="0"/>
              <a:t>Unsafe workplace – meter reader bitten by dogs</a:t>
            </a:r>
            <a:endParaRPr lang="en-US" altLang="en-US" sz="2400" dirty="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400" dirty="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400" dirty="0"/>
          </a:p>
          <a:p>
            <a:pPr algn="ctr">
              <a:buFont typeface="Wingdings 3" panose="05040102010807070707" pitchFamily="18" charset="2"/>
              <a:buNone/>
            </a:pPr>
            <a:r>
              <a:rPr lang="en-NZ" altLang="en-US" sz="3200" dirty="0"/>
              <a:t> </a:t>
            </a:r>
            <a:endParaRPr lang="en-US" altLang="en-US" sz="3200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en-NZ" altLang="en-US" sz="24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/>
              <a:t> Constructive dismissal</a:t>
            </a:r>
            <a:endParaRPr lang="en-US" dirty="0"/>
          </a:p>
        </p:txBody>
      </p:sp>
      <p:pic>
        <p:nvPicPr>
          <p:cNvPr id="31748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340545"/>
      </p:ext>
    </p:extLst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239713" y="1781175"/>
            <a:ext cx="7848600" cy="4802187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NZ" sz="2800" dirty="0"/>
              <a:t>Conditions of the employee's employment affected to the employee's disadvantage by some unjustifiable action by the employer.</a:t>
            </a:r>
            <a:endParaRPr lang="en-US" sz="2800" dirty="0"/>
          </a:p>
          <a:p>
            <a:pPr>
              <a:defRPr/>
            </a:pPr>
            <a:r>
              <a:rPr lang="en-NZ" sz="2800" dirty="0"/>
              <a:t>Loss of company vehicle</a:t>
            </a:r>
            <a:endParaRPr lang="en-US" sz="2800" dirty="0"/>
          </a:p>
          <a:p>
            <a:pPr>
              <a:defRPr/>
            </a:pPr>
            <a:r>
              <a:rPr lang="en-NZ" sz="2800" dirty="0"/>
              <a:t>Demotion</a:t>
            </a:r>
            <a:endParaRPr lang="en-US" sz="2800" dirty="0"/>
          </a:p>
          <a:p>
            <a:pPr>
              <a:defRPr/>
            </a:pPr>
            <a:r>
              <a:rPr lang="en-NZ" sz="2800" dirty="0"/>
              <a:t>Warning for misconduct</a:t>
            </a:r>
            <a:endParaRPr lang="en-US" sz="2800" dirty="0"/>
          </a:p>
          <a:p>
            <a:pPr>
              <a:defRPr/>
            </a:pPr>
            <a:r>
              <a:rPr lang="en-NZ" sz="2800" dirty="0"/>
              <a:t>Transfer</a:t>
            </a:r>
            <a:endParaRPr lang="en-US" sz="2800" dirty="0"/>
          </a:p>
          <a:p>
            <a:pPr>
              <a:defRPr/>
            </a:pPr>
            <a:r>
              <a:rPr lang="en-NZ" sz="2800" dirty="0"/>
              <a:t>Restructuring</a:t>
            </a:r>
            <a:endParaRPr lang="en-US" sz="2800" dirty="0"/>
          </a:p>
          <a:p>
            <a:pPr>
              <a:defRPr/>
            </a:pPr>
            <a:r>
              <a:rPr lang="en-NZ" sz="2800" dirty="0"/>
              <a:t>Remuneration adjustments</a:t>
            </a:r>
            <a:endParaRPr lang="en-US" sz="2800" dirty="0"/>
          </a:p>
          <a:p>
            <a:pPr>
              <a:defRPr/>
            </a:pPr>
            <a:r>
              <a:rPr lang="en-NZ" sz="2800" dirty="0"/>
              <a:t>Drug/alcohol testing</a:t>
            </a:r>
            <a:endParaRPr lang="en-US" sz="2800" dirty="0"/>
          </a:p>
          <a:p>
            <a:pPr algn="ctr">
              <a:buFont typeface="Wingdings 3" panose="05040102010807070707" pitchFamily="18" charset="2"/>
              <a:buNone/>
              <a:defRPr/>
            </a:pPr>
            <a:endParaRPr lang="en-NZ" sz="2800" dirty="0"/>
          </a:p>
          <a:p>
            <a:pPr algn="ctr">
              <a:buFont typeface="Wingdings 3" panose="05040102010807070707" pitchFamily="18" charset="2"/>
              <a:buNone/>
              <a:defRPr/>
            </a:pPr>
            <a:endParaRPr lang="en-NZ" sz="2800" dirty="0"/>
          </a:p>
          <a:p>
            <a:pPr algn="ctr">
              <a:buFont typeface="Wingdings 3" panose="05040102010807070707" pitchFamily="18" charset="2"/>
              <a:buNone/>
              <a:defRPr/>
            </a:pPr>
            <a:r>
              <a:rPr lang="en-NZ" sz="3600" dirty="0"/>
              <a:t> </a:t>
            </a:r>
            <a:endParaRPr lang="en-US" sz="3600" dirty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en-NZ" altLang="en-US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/>
              <a:t> </a:t>
            </a:r>
            <a:r>
              <a:rPr lang="en-NZ" sz="3600" dirty="0"/>
              <a:t>Unjustified Disadvantage</a:t>
            </a:r>
            <a:endParaRPr lang="en-US" dirty="0"/>
          </a:p>
        </p:txBody>
      </p:sp>
      <p:pic>
        <p:nvPicPr>
          <p:cNvPr id="33796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032483"/>
      </p:ext>
    </p:extLst>
  </p:cSld>
  <p:clrMapOvr>
    <a:masterClrMapping/>
  </p:clrMapOvr>
  <p:transition spd="med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2055813"/>
            <a:ext cx="7848600" cy="4233862"/>
          </a:xfrm>
        </p:spPr>
        <p:txBody>
          <a:bodyPr/>
          <a:lstStyle/>
          <a:p>
            <a:pPr>
              <a:spcAft>
                <a:spcPts val="1200"/>
              </a:spcAft>
              <a:buFont typeface="Wingdings 3" panose="05040102010807070707" pitchFamily="18" charset="2"/>
              <a:buNone/>
            </a:pPr>
            <a:r>
              <a:rPr lang="en-NZ" altLang="en-US" sz="2800" dirty="0"/>
              <a:t>Whether action or dismissal was justifiable: </a:t>
            </a:r>
          </a:p>
          <a:p>
            <a:pPr>
              <a:spcAft>
                <a:spcPts val="1200"/>
              </a:spcAft>
            </a:pPr>
            <a:r>
              <a:rPr lang="en-NZ" altLang="en-US" sz="2800" dirty="0"/>
              <a:t>whether the employer's actions, 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and how the employer acted, </a:t>
            </a:r>
            <a:endParaRPr lang="en-US" altLang="en-US" sz="2800" dirty="0"/>
          </a:p>
          <a:p>
            <a:r>
              <a:rPr lang="en-NZ" altLang="en-US" sz="2800" dirty="0"/>
              <a:t>were what a </a:t>
            </a:r>
            <a:r>
              <a:rPr lang="en-NZ" altLang="en-US" sz="2800" b="1" dirty="0"/>
              <a:t>fair and reasonable employer could have done in all the circumstances</a:t>
            </a:r>
            <a:r>
              <a:rPr lang="en-NZ" altLang="en-US" sz="2800" dirty="0"/>
              <a:t> at the time the dismissal or action occurred.</a:t>
            </a:r>
            <a:endParaRPr lang="en-US" altLang="en-US" sz="2800" dirty="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800" dirty="0"/>
          </a:p>
          <a:p>
            <a:pPr algn="ctr">
              <a:buFont typeface="Wingdings 3" panose="05040102010807070707" pitchFamily="18" charset="2"/>
              <a:buNone/>
            </a:pPr>
            <a:r>
              <a:rPr lang="en-NZ" altLang="en-US" sz="3600" dirty="0"/>
              <a:t> </a:t>
            </a:r>
            <a:endParaRPr lang="en-US" altLang="en-US" sz="3600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en-NZ" altLang="en-US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z="3200" dirty="0"/>
              <a:t>Test for justification</a:t>
            </a:r>
            <a:endParaRPr lang="en-US" dirty="0"/>
          </a:p>
        </p:txBody>
      </p:sp>
      <p:pic>
        <p:nvPicPr>
          <p:cNvPr id="35844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577684"/>
      </p:ext>
    </p:extLst>
  </p:cSld>
  <p:clrMapOvr>
    <a:masterClrMapping/>
  </p:clrMapOvr>
  <p:transition spd="med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61963" y="1781175"/>
            <a:ext cx="7848600" cy="4233863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NZ" altLang="en-US" sz="2400" dirty="0"/>
              <a:t>Overarching principle of good faith </a:t>
            </a:r>
          </a:p>
          <a:p>
            <a:pPr>
              <a:buFont typeface="Wingdings 3" panose="05040102010807070707" pitchFamily="18" charset="2"/>
              <a:buNone/>
            </a:pPr>
            <a:endParaRPr lang="en-NZ" altLang="en-US" sz="1100" dirty="0"/>
          </a:p>
          <a:p>
            <a:pPr>
              <a:spcAft>
                <a:spcPts val="1200"/>
              </a:spcAft>
              <a:buFont typeface="Wingdings 3" panose="05040102010807070707" pitchFamily="18" charset="2"/>
              <a:buNone/>
            </a:pPr>
            <a:r>
              <a:rPr lang="en-NZ" altLang="en-US" sz="2400" dirty="0"/>
              <a:t>Parties to an employment relationship:</a:t>
            </a:r>
          </a:p>
          <a:p>
            <a:pPr>
              <a:spcAft>
                <a:spcPts val="1200"/>
              </a:spcAft>
            </a:pPr>
            <a:r>
              <a:rPr lang="en-NZ" altLang="en-US" sz="2400" dirty="0"/>
              <a:t>must deal with each other in good faith; and</a:t>
            </a:r>
            <a:endParaRPr lang="en-US" altLang="en-US" sz="2400" dirty="0"/>
          </a:p>
          <a:p>
            <a:pPr>
              <a:spcAft>
                <a:spcPts val="1200"/>
              </a:spcAft>
            </a:pPr>
            <a:r>
              <a:rPr lang="en-NZ" altLang="en-US" sz="2400" dirty="0"/>
              <a:t>must not mislead or deceive each other.</a:t>
            </a:r>
            <a:endParaRPr lang="en-US" altLang="en-US" sz="2400" dirty="0"/>
          </a:p>
          <a:p>
            <a:r>
              <a:rPr lang="en-NZ" altLang="en-US" sz="2400" dirty="0"/>
              <a:t>requires the parties to be </a:t>
            </a:r>
            <a:r>
              <a:rPr lang="en-NZ" altLang="en-US" sz="2400" b="1" dirty="0"/>
              <a:t>active and constructive</a:t>
            </a:r>
            <a:r>
              <a:rPr lang="en-NZ" altLang="en-US" sz="2400" dirty="0"/>
              <a:t> in establishing and maintaining a productive employment relationship in which the parties are, among other things, </a:t>
            </a:r>
            <a:r>
              <a:rPr lang="en-NZ" altLang="en-US" sz="2400" b="1" dirty="0"/>
              <a:t>responsive and communicative</a:t>
            </a:r>
            <a:r>
              <a:rPr lang="en-NZ" altLang="en-US" sz="2400" dirty="0"/>
              <a:t>.</a:t>
            </a:r>
            <a:endParaRPr lang="en-US" altLang="en-US" sz="2400" dirty="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400" dirty="0"/>
          </a:p>
          <a:p>
            <a:pPr algn="ctr">
              <a:buFont typeface="Wingdings 3" panose="05040102010807070707" pitchFamily="18" charset="2"/>
              <a:buNone/>
            </a:pPr>
            <a:r>
              <a:rPr lang="en-NZ" altLang="en-US" sz="3200" dirty="0"/>
              <a:t> </a:t>
            </a:r>
            <a:endParaRPr lang="en-US" altLang="en-US" sz="3200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en-NZ" altLang="en-US" sz="24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z="3200" dirty="0"/>
              <a:t>How do you avoid a </a:t>
            </a:r>
            <a:br>
              <a:rPr lang="en-NZ" sz="3200" dirty="0"/>
            </a:br>
            <a:r>
              <a:rPr lang="en-NZ" sz="3200" dirty="0"/>
              <a:t>personal grievance?</a:t>
            </a:r>
            <a:endParaRPr lang="en-US" dirty="0"/>
          </a:p>
        </p:txBody>
      </p:sp>
      <p:pic>
        <p:nvPicPr>
          <p:cNvPr id="37892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153901"/>
      </p:ext>
    </p:extLst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95536" y="1410012"/>
            <a:ext cx="7848600" cy="4233862"/>
          </a:xfrm>
        </p:spPr>
        <p:txBody>
          <a:bodyPr/>
          <a:lstStyle/>
          <a:p>
            <a:pPr marL="0" indent="0">
              <a:spcAft>
                <a:spcPts val="1200"/>
              </a:spcAft>
              <a:buFont typeface="Wingdings 3" panose="05040102010807070707" pitchFamily="18" charset="2"/>
              <a:buNone/>
              <a:defRPr/>
            </a:pPr>
            <a:r>
              <a:rPr lang="en-NZ" sz="2000" dirty="0"/>
              <a:t>ERA must consider whether:</a:t>
            </a:r>
            <a:endParaRPr lang="en-US" sz="2000" dirty="0"/>
          </a:p>
          <a:p>
            <a:pPr marL="514350" indent="-514350">
              <a:spcAft>
                <a:spcPts val="1200"/>
              </a:spcAft>
              <a:buFont typeface="Wingdings 3" panose="05040102010807070707" pitchFamily="18" charset="2"/>
              <a:buAutoNum type="alphaLcParenBoth"/>
              <a:defRPr/>
            </a:pPr>
            <a:r>
              <a:rPr lang="en-NZ" sz="2000" dirty="0"/>
              <a:t>employer sufficiently investigated (having regard to the  resources available to the employer)</a:t>
            </a:r>
            <a:endParaRPr lang="en-US" sz="2000" dirty="0"/>
          </a:p>
          <a:p>
            <a:pPr marL="514350" indent="-514350">
              <a:spcAft>
                <a:spcPts val="1200"/>
              </a:spcAft>
              <a:buFont typeface="Wingdings 3" panose="05040102010807070707" pitchFamily="18" charset="2"/>
              <a:buAutoNum type="alphaLcParenBoth" startAt="2"/>
              <a:defRPr/>
            </a:pPr>
            <a:r>
              <a:rPr lang="en-NZ" sz="2000" dirty="0"/>
              <a:t>employer raised its concerns/issues with employee</a:t>
            </a:r>
            <a:endParaRPr lang="en-US" sz="2000" dirty="0"/>
          </a:p>
          <a:p>
            <a:pPr marL="514350" indent="-514350">
              <a:spcAft>
                <a:spcPts val="1200"/>
              </a:spcAft>
              <a:buFont typeface="Wingdings 3" panose="05040102010807070707" pitchFamily="18" charset="2"/>
              <a:buAutoNum type="alphaLcParenBoth" startAt="3"/>
              <a:defRPr/>
            </a:pPr>
            <a:r>
              <a:rPr lang="en-NZ" sz="2000" dirty="0"/>
              <a:t>employee given reasonable opportunity to respond; and</a:t>
            </a:r>
          </a:p>
          <a:p>
            <a:pPr marL="514350" indent="-514350">
              <a:spcAft>
                <a:spcPts val="1200"/>
              </a:spcAft>
              <a:buFont typeface="Wingdings 3" panose="05040102010807070707" pitchFamily="18" charset="2"/>
              <a:buAutoNum type="alphaLcParenBoth" startAt="3"/>
              <a:defRPr/>
            </a:pPr>
            <a:r>
              <a:rPr lang="en-NZ" sz="2000" dirty="0"/>
              <a:t>employer genuinely considered the employee's comments.</a:t>
            </a:r>
            <a:endParaRPr lang="en-US" sz="2000" dirty="0"/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NZ" sz="2000" dirty="0"/>
              <a:t>Defects in the process may not render the dismissal or an 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NZ" sz="2000" dirty="0"/>
              <a:t>action unjustifiable if the defects were minor; and did not 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NZ" sz="2000" dirty="0"/>
              <a:t>result in the employee being treated unfairly.</a:t>
            </a:r>
            <a:endParaRPr lang="en-US" sz="2000" dirty="0"/>
          </a:p>
          <a:p>
            <a:pPr algn="ctr">
              <a:buFont typeface="Wingdings 3" panose="05040102010807070707" pitchFamily="18" charset="2"/>
              <a:buNone/>
              <a:defRPr/>
            </a:pPr>
            <a:endParaRPr lang="en-NZ" sz="2000" dirty="0"/>
          </a:p>
          <a:p>
            <a:pPr algn="ctr">
              <a:buFont typeface="Wingdings 3" panose="05040102010807070707" pitchFamily="18" charset="2"/>
              <a:buNone/>
              <a:defRPr/>
            </a:pPr>
            <a:r>
              <a:rPr lang="en-NZ" sz="2800" dirty="0"/>
              <a:t> </a:t>
            </a:r>
            <a:endParaRPr lang="en-US" sz="2800" dirty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en-NZ" altLang="en-US" sz="2000" dirty="0"/>
          </a:p>
        </p:txBody>
      </p:sp>
      <p:pic>
        <p:nvPicPr>
          <p:cNvPr id="39939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39497"/>
      </p:ext>
    </p:extLst>
  </p:cSld>
  <p:clrMapOvr>
    <a:masterClrMapping/>
  </p:clrMapOvr>
  <p:transition spd="med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44500" y="1238536"/>
            <a:ext cx="7848600" cy="4233863"/>
          </a:xfrm>
        </p:spPr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NZ" sz="2400" dirty="0"/>
              <a:t>Heads up?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NZ" sz="2400" dirty="0"/>
              <a:t>Letter: concerns, any evidence, support person, if job is on the line (consult re suspension)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NZ" sz="2400" dirty="0"/>
              <a:t>Investigation meeting: Employee opportunity to explain before facts determined; tell employee what investigation revealed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/>
              <a:t>Letter advising outcome and requiring disciplinary meeting.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/>
              <a:t>Disciplinary meeting: Consider what outcomes are justified; alternatives to dismissal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NZ" sz="2400" dirty="0"/>
              <a:t>Letter advising outcome</a:t>
            </a:r>
          </a:p>
          <a:p>
            <a:pPr algn="ctr">
              <a:buFont typeface="Wingdings 3" panose="05040102010807070707" pitchFamily="18" charset="2"/>
              <a:buNone/>
              <a:defRPr/>
            </a:pPr>
            <a:endParaRPr lang="en-NZ" sz="2400" dirty="0"/>
          </a:p>
          <a:p>
            <a:pPr algn="ctr">
              <a:buFont typeface="Wingdings 3" panose="05040102010807070707" pitchFamily="18" charset="2"/>
              <a:buNone/>
              <a:defRPr/>
            </a:pPr>
            <a:r>
              <a:rPr lang="en-NZ" sz="3200" dirty="0"/>
              <a:t> </a:t>
            </a:r>
            <a:endParaRPr lang="en-US" sz="3200" dirty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en-NZ" altLang="en-US" sz="24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528654" y="126424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NZ" sz="3200" dirty="0"/>
              <a:t>Fair process</a:t>
            </a:r>
            <a:endParaRPr lang="en-US" dirty="0"/>
          </a:p>
        </p:txBody>
      </p:sp>
      <p:pic>
        <p:nvPicPr>
          <p:cNvPr id="41988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986752"/>
      </p:ext>
    </p:extLst>
  </p:cSld>
  <p:clrMapOvr>
    <a:masterClrMapping/>
  </p:clrMapOvr>
  <p:transition spd="med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781175"/>
            <a:ext cx="7169422" cy="4233863"/>
          </a:xfrm>
        </p:spPr>
        <p:txBody>
          <a:bodyPr/>
          <a:lstStyle/>
          <a:p>
            <a:pPr marL="109537" indent="0">
              <a:spcAft>
                <a:spcPts val="1200"/>
              </a:spcAft>
              <a:buNone/>
            </a:pPr>
            <a:r>
              <a:rPr lang="en-US" altLang="en-US" sz="2400" dirty="0"/>
              <a:t>Obligations under H&amp;S and Employment Relations Act 2000 – Health and Safety at Work Act 2015</a:t>
            </a:r>
          </a:p>
          <a:p>
            <a:pPr marL="109537" indent="0">
              <a:spcAft>
                <a:spcPts val="1200"/>
              </a:spcAft>
              <a:buNone/>
            </a:pPr>
            <a:r>
              <a:rPr lang="en-US" altLang="en-US" sz="2400" dirty="0"/>
              <a:t>When do two Acts interface?</a:t>
            </a:r>
          </a:p>
          <a:p>
            <a:pPr>
              <a:spcAft>
                <a:spcPts val="1200"/>
              </a:spcAft>
            </a:pPr>
            <a:r>
              <a:rPr lang="en-US" altLang="en-US" sz="2400" dirty="0"/>
              <a:t>Substance abuse issues</a:t>
            </a:r>
          </a:p>
          <a:p>
            <a:pPr>
              <a:spcAft>
                <a:spcPts val="1200"/>
              </a:spcAft>
            </a:pPr>
            <a:r>
              <a:rPr lang="en-US" altLang="en-US" sz="2400" dirty="0"/>
              <a:t>Unsafe practice</a:t>
            </a:r>
          </a:p>
          <a:p>
            <a:r>
              <a:rPr lang="en-US" altLang="en-US" sz="2400" dirty="0"/>
              <a:t>Injury or illness (medical incapacity)</a:t>
            </a:r>
          </a:p>
          <a:p>
            <a:pPr eaLnBrk="1" hangingPunct="1">
              <a:buFont typeface="Wingdings 3" pitchFamily="18" charset="2"/>
              <a:buNone/>
            </a:pPr>
            <a:endParaRPr lang="en-NZ" altLang="en-US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Interface between H&amp;S and Employment</a:t>
            </a:r>
          </a:p>
        </p:txBody>
      </p:sp>
      <p:pic>
        <p:nvPicPr>
          <p:cNvPr id="13316" name="Picture 4" descr="NZ LAW logo bw 201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60 Years RGB Lg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8" descr="LE PINE AND CO_LOGO_PRIMARY_CMYK_LG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3463081"/>
      </p:ext>
    </p:extLst>
  </p:cSld>
  <p:clrMapOvr>
    <a:masterClrMapping/>
  </p:clrMapOvr>
  <p:transition spd="med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idx="1"/>
          </p:nvPr>
        </p:nvSpPr>
        <p:spPr>
          <a:xfrm>
            <a:off x="443204" y="1789085"/>
            <a:ext cx="6215063" cy="4233863"/>
          </a:xfrm>
        </p:spPr>
        <p:txBody>
          <a:bodyPr/>
          <a:lstStyle/>
          <a:p>
            <a:r>
              <a:rPr lang="en-US" altLang="en-US" sz="2400" dirty="0"/>
              <a:t>Duties under HSA – all practicable steps to prevent harm to employee or others</a:t>
            </a:r>
          </a:p>
          <a:p>
            <a:pPr>
              <a:buFont typeface="Wingdings 3" pitchFamily="18" charset="2"/>
              <a:buNone/>
            </a:pPr>
            <a:endParaRPr lang="en-US" altLang="en-US" sz="2400" dirty="0"/>
          </a:p>
          <a:p>
            <a:r>
              <a:rPr lang="en-US" altLang="en-US" sz="2400" dirty="0"/>
              <a:t>Duties under ERA – to act in good faith, to take action against employee that is justifiable (fair and reasonable in all the circumstances)</a:t>
            </a:r>
            <a:endParaRPr lang="en-US" altLang="en-US" sz="2000" dirty="0"/>
          </a:p>
        </p:txBody>
      </p:sp>
      <p:pic>
        <p:nvPicPr>
          <p:cNvPr id="16388" name="Picture 4" descr="NZ LAW logo bw 201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60 Years RGB Lg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8" descr="LE PINE AND CO_LOGO_PRIMARY_CMYK_LG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690324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46088" y="1917700"/>
            <a:ext cx="7848600" cy="423545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NZ" sz="2800" dirty="0"/>
              <a:t>What is it</a:t>
            </a:r>
          </a:p>
          <a:p>
            <a:pPr>
              <a:spcAft>
                <a:spcPts val="1200"/>
              </a:spcAft>
              <a:defRPr/>
            </a:pPr>
            <a:r>
              <a:rPr lang="en-NZ" sz="2800" dirty="0"/>
              <a:t>Why need it</a:t>
            </a:r>
          </a:p>
          <a:p>
            <a:pPr>
              <a:spcAft>
                <a:spcPts val="1200"/>
              </a:spcAft>
              <a:defRPr/>
            </a:pPr>
            <a:r>
              <a:rPr lang="en-NZ" sz="2800" dirty="0"/>
              <a:t>How to get one signed up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en-NZ" sz="2800" dirty="0"/>
              <a:t>Individual Employment Agreement must be in writing - can be penalised if it is not.</a:t>
            </a:r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NZ" dirty="0">
                <a:effectLst/>
              </a:rPr>
              <a:t>Individual Employment </a:t>
            </a:r>
            <a:br>
              <a:rPr lang="en-NZ" dirty="0">
                <a:effectLst/>
              </a:rPr>
            </a:br>
            <a:r>
              <a:rPr lang="en-NZ" dirty="0">
                <a:effectLst/>
              </a:rPr>
              <a:t>Agreement </a:t>
            </a:r>
          </a:p>
        </p:txBody>
      </p:sp>
      <p:pic>
        <p:nvPicPr>
          <p:cNvPr id="13316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450548"/>
      </p:ext>
    </p:extLst>
  </p:cSld>
  <p:clrMapOvr>
    <a:masterClrMapping/>
  </p:clrMapOvr>
  <p:transition spd="med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994724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3600" dirty="0"/>
              <a:t>Send home/Stand down </a:t>
            </a:r>
            <a:br>
              <a:rPr lang="en-US" altLang="en-US" sz="3600" dirty="0"/>
            </a:br>
            <a:r>
              <a:rPr lang="en-US" altLang="en-US" sz="3600" dirty="0"/>
              <a:t>suspension</a:t>
            </a:r>
            <a:br>
              <a:rPr lang="en-US" altLang="en-US" sz="3600" dirty="0"/>
            </a:br>
            <a:endParaRPr lang="en-US" sz="36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220" y="1566224"/>
            <a:ext cx="6915843" cy="4929188"/>
          </a:xfrm>
        </p:spPr>
        <p:txBody>
          <a:bodyPr/>
          <a:lstStyle/>
          <a:p>
            <a:pPr marL="109537" indent="0">
              <a:spcAft>
                <a:spcPts val="600"/>
              </a:spcAft>
              <a:buNone/>
            </a:pPr>
            <a:endParaRPr lang="en-US" altLang="en-US" sz="2000" dirty="0"/>
          </a:p>
          <a:p>
            <a:pPr>
              <a:spcAft>
                <a:spcPts val="1200"/>
              </a:spcAft>
            </a:pPr>
            <a:r>
              <a:rPr lang="en-US" altLang="en-US" sz="2000" dirty="0"/>
              <a:t>Suspension/ Stand down must be in IEA (paid/unpaid)</a:t>
            </a:r>
          </a:p>
          <a:p>
            <a:pPr>
              <a:spcAft>
                <a:spcPts val="600"/>
              </a:spcAft>
            </a:pPr>
            <a:r>
              <a:rPr lang="en-US" altLang="en-US" sz="2000" dirty="0"/>
              <a:t>Must consult with employee</a:t>
            </a:r>
          </a:p>
          <a:p>
            <a:pPr marL="109537" indent="0">
              <a:spcAft>
                <a:spcPts val="600"/>
              </a:spcAft>
              <a:buNone/>
            </a:pPr>
            <a:endParaRPr lang="en-US" altLang="en-US" sz="800" dirty="0"/>
          </a:p>
          <a:p>
            <a:pPr marL="109537" indent="0">
              <a:spcAft>
                <a:spcPts val="1200"/>
              </a:spcAft>
              <a:buNone/>
            </a:pPr>
            <a:r>
              <a:rPr lang="en-US" altLang="en-US" sz="1800" dirty="0"/>
              <a:t>All practicable steps – must allow Employer to require Employee to stop work/ leave work place.</a:t>
            </a:r>
          </a:p>
          <a:p>
            <a:pPr marL="109537" indent="0">
              <a:spcAft>
                <a:spcPts val="1200"/>
              </a:spcAft>
              <a:buNone/>
            </a:pPr>
            <a:r>
              <a:rPr lang="en-US" altLang="en-US" sz="1800" dirty="0"/>
              <a:t>Reasonableness – if send away from work when stand down would do then looks like a punishment or a suspension.  More than a day or rest of working day?</a:t>
            </a:r>
          </a:p>
          <a:p>
            <a:pPr marL="109537" indent="0">
              <a:spcAft>
                <a:spcPts val="600"/>
              </a:spcAft>
              <a:buNone/>
            </a:pPr>
            <a:r>
              <a:rPr lang="en-US" altLang="en-US" sz="1800" dirty="0"/>
              <a:t>What is fair and reasonable in the circumstances must include what is necessary to keep your employee and others safe.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  <p:pic>
        <p:nvPicPr>
          <p:cNvPr id="17412" name="Picture 4" descr="NZ LAW logo bw 201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60 Years RGB Lg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 descr="LE PINE AND CO_LOGO_PRIMARY_CMYK_LG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1205078"/>
      </p:ext>
    </p:extLst>
  </p:cSld>
  <p:clrMapOvr>
    <a:masterClrMapping/>
  </p:clrMapOvr>
  <p:transition spd="med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757874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Drug testing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7" y="1547849"/>
            <a:ext cx="6496909" cy="4233862"/>
          </a:xfrm>
        </p:spPr>
        <p:txBody>
          <a:bodyPr/>
          <a:lstStyle/>
          <a:p>
            <a:pPr>
              <a:defRPr/>
            </a:pPr>
            <a:endParaRPr lang="en-US" sz="2400" dirty="0"/>
          </a:p>
          <a:p>
            <a:pPr marL="87313" indent="22225">
              <a:buFont typeface="Wingdings 3" pitchFamily="18" charset="2"/>
              <a:buNone/>
              <a:defRPr/>
            </a:pPr>
            <a:r>
              <a:rPr lang="en-US" sz="2400" dirty="0"/>
              <a:t>Zero tolerance vs obligation to be fair and reasonable and consult with employee.</a:t>
            </a:r>
          </a:p>
          <a:p>
            <a:pPr marL="87313" indent="22225">
              <a:buFont typeface="Wingdings 3" pitchFamily="18" charset="2"/>
              <a:buNone/>
              <a:defRPr/>
            </a:pPr>
            <a:endParaRPr lang="en-US" sz="2400" b="1" dirty="0"/>
          </a:p>
          <a:p>
            <a:pPr marL="87313" indent="22225">
              <a:buNone/>
              <a:defRPr/>
            </a:pPr>
            <a:r>
              <a:rPr lang="en-US" sz="2400" dirty="0"/>
              <a:t>Zero tolerance is ONE factor only – not THE factor</a:t>
            </a:r>
          </a:p>
        </p:txBody>
      </p:sp>
      <p:pic>
        <p:nvPicPr>
          <p:cNvPr id="18436" name="Picture 4" descr="NZ LAW logo bw 201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60 Years RGB Lg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8" descr="LE PINE AND CO_LOGO_PRIMARY_CMYK_LG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8416727"/>
      </p:ext>
    </p:extLst>
  </p:cSld>
  <p:clrMapOvr>
    <a:masterClrMapping/>
  </p:clrMapOvr>
  <p:transition spd="med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561499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/>
              <a:t>If a PG is raised – what next</a:t>
            </a:r>
            <a:endParaRPr lang="en-US" sz="4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481138"/>
            <a:ext cx="5500687" cy="42338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400" dirty="0"/>
              <a:t>Call me! Do not respond without advice</a:t>
            </a:r>
          </a:p>
          <a:p>
            <a:pPr>
              <a:spcAft>
                <a:spcPts val="1200"/>
              </a:spcAft>
            </a:pPr>
            <a:r>
              <a:rPr lang="en-US" altLang="en-US" sz="2400" dirty="0"/>
              <a:t>Options: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en-US" sz="2400" dirty="0"/>
              <a:t>Respond in writing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en-US" sz="2400" dirty="0"/>
              <a:t>Straight to mediation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en-US" sz="2400" dirty="0"/>
              <a:t>Direct negotiation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en-US" sz="2400" dirty="0"/>
              <a:t>Settle at mediation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en-US" sz="2400" dirty="0"/>
              <a:t>Go to ERA</a:t>
            </a:r>
          </a:p>
          <a:p>
            <a:pPr lvl="1">
              <a:spcAft>
                <a:spcPts val="600"/>
              </a:spcAft>
            </a:pPr>
            <a:r>
              <a:rPr lang="en-US" altLang="en-US" sz="2400" dirty="0"/>
              <a:t>Go to Employment Court </a:t>
            </a:r>
          </a:p>
        </p:txBody>
      </p:sp>
      <p:pic>
        <p:nvPicPr>
          <p:cNvPr id="44036" name="Picture 4" descr="NZ LAW logo bw 20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5" descr="60 Years RGB L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8" descr="LE PINE AND CO_LOGO_PRIMARY_CMYK_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611936"/>
      </p:ext>
    </p:extLst>
  </p:cSld>
  <p:clrMapOvr>
    <a:masterClrMapping/>
  </p:clrMapOvr>
  <p:transition spd="med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57200" y="2055813"/>
            <a:ext cx="7848600" cy="42338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NZ" altLang="en-US" sz="2800" dirty="0"/>
              <a:t>Lost wages 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Damages for hurt and humiliation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Lost benefits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NZ" altLang="en-US" sz="2800" dirty="0"/>
              <a:t>Contribution to legal costs</a:t>
            </a:r>
            <a:endParaRPr lang="en-US" altLang="en-US" sz="2800" dirty="0"/>
          </a:p>
          <a:p>
            <a:r>
              <a:rPr lang="en-NZ" altLang="en-US" sz="2800" dirty="0"/>
              <a:t>Re-instatement</a:t>
            </a:r>
            <a:endParaRPr lang="en-US" altLang="en-US" sz="2800" dirty="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800" dirty="0"/>
          </a:p>
          <a:p>
            <a:pPr algn="ctr">
              <a:buFont typeface="Wingdings 3" panose="05040102010807070707" pitchFamily="18" charset="2"/>
              <a:buNone/>
            </a:pPr>
            <a:endParaRPr lang="en-NZ" altLang="en-US" sz="2800" dirty="0"/>
          </a:p>
          <a:p>
            <a:pPr algn="ctr">
              <a:buFont typeface="Wingdings 3" panose="05040102010807070707" pitchFamily="18" charset="2"/>
              <a:buNone/>
            </a:pPr>
            <a:r>
              <a:rPr lang="en-NZ" altLang="en-US" sz="3600" dirty="0"/>
              <a:t> </a:t>
            </a:r>
            <a:endParaRPr lang="en-US" altLang="en-US" sz="3600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en-NZ" altLang="en-US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Remedies</a:t>
            </a:r>
            <a:endParaRPr lang="en-US" dirty="0"/>
          </a:p>
        </p:txBody>
      </p:sp>
      <p:pic>
        <p:nvPicPr>
          <p:cNvPr id="50180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2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3729609"/>
      </p:ext>
    </p:extLst>
  </p:cSld>
  <p:clrMapOvr>
    <a:masterClrMapping/>
  </p:clrMapOvr>
  <p:transition spd="med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1"/>
          <p:cNvSpPr>
            <a:spLocks noGrp="1"/>
          </p:cNvSpPr>
          <p:nvPr>
            <p:ph idx="1"/>
          </p:nvPr>
        </p:nvSpPr>
        <p:spPr>
          <a:xfrm>
            <a:off x="323528" y="1700808"/>
            <a:ext cx="5715000" cy="4233863"/>
          </a:xfrm>
        </p:spPr>
        <p:txBody>
          <a:bodyPr/>
          <a:lstStyle/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Private session with mediator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Joint session with mediator and other party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Private session with lawyer and/or mediator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Shuttle to get settlement</a:t>
            </a:r>
          </a:p>
          <a:p>
            <a:pPr marL="565150" indent="-457200"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Settlement agreement signed full and final</a:t>
            </a:r>
          </a:p>
          <a:p>
            <a:pPr lvl="1"/>
            <a:endParaRPr lang="en-NZ" altLang="en-US" sz="2000" dirty="0"/>
          </a:p>
          <a:p>
            <a:pPr lvl="1"/>
            <a:endParaRPr lang="en-NZ" alt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86436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At Mediation</a:t>
            </a:r>
            <a:endParaRPr lang="en-NZ" dirty="0"/>
          </a:p>
        </p:txBody>
      </p:sp>
      <p:pic>
        <p:nvPicPr>
          <p:cNvPr id="47108" name="Picture 4" descr="NZ LAW logo bw 20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5" descr="60 Years RGB L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Picture 8" descr="LE PINE AND CO_LOGO_PRIMARY_CMYK_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953145"/>
      </p:ext>
    </p:extLst>
  </p:cSld>
  <p:clrMapOvr>
    <a:masterClrMapping/>
  </p:clrMapOvr>
  <p:transition spd="med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1"/>
          <p:cNvSpPr>
            <a:spLocks noGrp="1"/>
          </p:cNvSpPr>
          <p:nvPr>
            <p:ph idx="1"/>
          </p:nvPr>
        </p:nvSpPr>
        <p:spPr>
          <a:xfrm>
            <a:off x="444500" y="1803999"/>
            <a:ext cx="6215063" cy="4233863"/>
          </a:xfrm>
        </p:spPr>
        <p:txBody>
          <a:bodyPr/>
          <a:lstStyle/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Money (hurt / humiliation / wages)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Apology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Convert dismissal to resignation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Not to speak ill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Confidentiality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Return of property / gifting of property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Full and final</a:t>
            </a:r>
          </a:p>
          <a:p>
            <a:pPr lvl="1"/>
            <a:endParaRPr lang="en-NZ" altLang="en-US" sz="2000" dirty="0"/>
          </a:p>
          <a:p>
            <a:pPr lvl="1"/>
            <a:endParaRPr lang="en-NZ" alt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86436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Remedies at settlement (mediated or direct)</a:t>
            </a:r>
            <a:endParaRPr lang="en-NZ" dirty="0"/>
          </a:p>
        </p:txBody>
      </p:sp>
      <p:pic>
        <p:nvPicPr>
          <p:cNvPr id="48132" name="Picture 4" descr="NZ LAW logo bw 20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5" descr="60 Years RGB L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8" descr="LE PINE AND CO_LOGO_PRIMARY_CMYK_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525671"/>
      </p:ext>
    </p:extLst>
  </p:cSld>
  <p:clrMapOvr>
    <a:masterClrMapping/>
  </p:clrMapOvr>
  <p:transition spd="med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1"/>
          <p:cNvSpPr>
            <a:spLocks noGrp="1"/>
          </p:cNvSpPr>
          <p:nvPr>
            <p:ph idx="1"/>
          </p:nvPr>
        </p:nvSpPr>
        <p:spPr>
          <a:xfrm>
            <a:off x="428636" y="1791431"/>
            <a:ext cx="5715000" cy="4233863"/>
          </a:xfrm>
        </p:spPr>
        <p:txBody>
          <a:bodyPr/>
          <a:lstStyle/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File Statement of Problem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File Statement in Reply (14 days)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Phone conference (mediation)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Investigation meeting</a:t>
            </a:r>
          </a:p>
          <a:p>
            <a:pPr marL="565150" indent="-457200">
              <a:spcAft>
                <a:spcPts val="1200"/>
              </a:spcAft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Decision / Costs</a:t>
            </a:r>
          </a:p>
          <a:p>
            <a:pPr marL="565150" indent="-457200">
              <a:buFont typeface="Wingdings 3" panose="05040102010807070707" pitchFamily="18" charset="2"/>
              <a:buAutoNum type="arabicPeriod"/>
            </a:pPr>
            <a:r>
              <a:rPr lang="en-US" altLang="en-US" sz="2400" dirty="0"/>
              <a:t>Enforcement</a:t>
            </a:r>
          </a:p>
          <a:p>
            <a:pPr lvl="1"/>
            <a:endParaRPr lang="en-NZ" altLang="en-US" sz="2000" dirty="0"/>
          </a:p>
          <a:p>
            <a:pPr lvl="1"/>
            <a:endParaRPr lang="en-NZ" alt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86436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ERA</a:t>
            </a:r>
            <a:endParaRPr lang="en-NZ" dirty="0"/>
          </a:p>
        </p:txBody>
      </p:sp>
      <p:pic>
        <p:nvPicPr>
          <p:cNvPr id="49156" name="Picture 4" descr="NZ LAW logo bw 20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5" descr="60 Years RGB L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8" name="Picture 8" descr="LE PINE AND CO_LOGO_PRIMARY_CMYK_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876888"/>
      </p:ext>
    </p:extLst>
  </p:cSld>
  <p:clrMapOvr>
    <a:masterClrMapping/>
  </p:clrMapOvr>
  <p:transition spd="med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4D2C54-C72D-2F96-5C6B-3ACE85601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68" y="1700808"/>
            <a:ext cx="8043890" cy="423368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NZ" dirty="0"/>
              <a:t>Insurance for claims</a:t>
            </a:r>
          </a:p>
          <a:p>
            <a:pPr>
              <a:spcAft>
                <a:spcPts val="1200"/>
              </a:spcAft>
            </a:pPr>
            <a:r>
              <a:rPr lang="en-NZ" dirty="0"/>
              <a:t>Covid issues: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NZ" sz="2700" dirty="0"/>
              <a:t>Just health &amp; safety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NZ" sz="2700" dirty="0"/>
              <a:t>Contract is ‘boss’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NZ" sz="2700" dirty="0"/>
              <a:t>Flexibility clause</a:t>
            </a:r>
          </a:p>
          <a:p>
            <a:r>
              <a:rPr lang="en-NZ" dirty="0"/>
              <a:t>Increased hurt and humiliation in ERA → Increased settlements</a:t>
            </a:r>
          </a:p>
          <a:p>
            <a:pPr marL="392113" lvl="1" indent="0">
              <a:buNone/>
            </a:pPr>
            <a:endParaRPr lang="en-NZ" sz="2700" dirty="0"/>
          </a:p>
          <a:p>
            <a:pPr lvl="1"/>
            <a:endParaRPr lang="en-NZ" dirty="0"/>
          </a:p>
          <a:p>
            <a:pPr marL="392113" lvl="1" indent="0">
              <a:buNone/>
            </a:pPr>
            <a:endParaRPr lang="en-N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5C2A18-0C33-3405-4304-F8D470CE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What’s New?</a:t>
            </a:r>
          </a:p>
        </p:txBody>
      </p:sp>
    </p:spTree>
    <p:extLst>
      <p:ext uri="{BB962C8B-B14F-4D97-AF65-F5344CB8AC3E}">
        <p14:creationId xmlns:p14="http://schemas.microsoft.com/office/powerpoint/2010/main" val="4038991618"/>
      </p:ext>
    </p:extLst>
  </p:cSld>
  <p:clrMapOvr>
    <a:masterClrMapping/>
  </p:clrMapOvr>
  <p:transition spd="med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Hot Tips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500188"/>
            <a:ext cx="6786563" cy="42338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400" dirty="0"/>
              <a:t>Ring your lawyer</a:t>
            </a:r>
          </a:p>
          <a:p>
            <a:pPr>
              <a:spcAft>
                <a:spcPts val="1200"/>
              </a:spcAft>
            </a:pPr>
            <a:r>
              <a:rPr lang="en-US" altLang="en-US" sz="2400" dirty="0"/>
              <a:t>Record notes in diary</a:t>
            </a:r>
          </a:p>
          <a:p>
            <a:pPr>
              <a:spcAft>
                <a:spcPts val="1200"/>
              </a:spcAft>
            </a:pPr>
            <a:r>
              <a:rPr lang="en-US" altLang="en-US" sz="2400" dirty="0"/>
              <a:t>Keep text messages</a:t>
            </a:r>
          </a:p>
          <a:p>
            <a:pPr>
              <a:spcAft>
                <a:spcPts val="1200"/>
              </a:spcAft>
            </a:pPr>
            <a:r>
              <a:rPr lang="en-US" altLang="en-US" sz="2400" dirty="0"/>
              <a:t>No fires in employment law</a:t>
            </a:r>
          </a:p>
          <a:p>
            <a:pPr>
              <a:spcAft>
                <a:spcPts val="1200"/>
              </a:spcAft>
            </a:pPr>
            <a:r>
              <a:rPr lang="en-US" altLang="en-US" sz="2400" dirty="0"/>
              <a:t>Tell staff you don’t know and you are going to find out</a:t>
            </a:r>
          </a:p>
          <a:p>
            <a:r>
              <a:rPr lang="en-US" altLang="en-US" sz="2400" dirty="0"/>
              <a:t>Don’t respond to a personal grievance letter without advice</a:t>
            </a:r>
          </a:p>
        </p:txBody>
      </p:sp>
      <p:pic>
        <p:nvPicPr>
          <p:cNvPr id="52228" name="Picture 4" descr="NZ LAW logo bw 20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 descr="60 Years RGB L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8" descr="LE PINE AND CO_LOGO_PRIMARY_CMYK_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188595"/>
      </p:ext>
    </p:extLst>
  </p:cSld>
  <p:clrMapOvr>
    <a:masterClrMapping/>
  </p:clrMapOvr>
  <p:transition spd="med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1"/>
          <p:cNvSpPr>
            <a:spLocks noGrp="1"/>
          </p:cNvSpPr>
          <p:nvPr>
            <p:ph idx="1"/>
          </p:nvPr>
        </p:nvSpPr>
        <p:spPr>
          <a:xfrm>
            <a:off x="642938" y="1481138"/>
            <a:ext cx="8043862" cy="4233862"/>
          </a:xfrm>
        </p:spPr>
        <p:txBody>
          <a:bodyPr/>
          <a:lstStyle/>
          <a:p>
            <a:r>
              <a:rPr lang="en-NZ" altLang="en-US"/>
              <a:t>Any Questions?</a:t>
            </a:r>
          </a:p>
          <a:p>
            <a:endParaRPr lang="en-NZ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pic>
        <p:nvPicPr>
          <p:cNvPr id="52228" name="Picture 4" descr="NZ LAW logo bw 20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 descr="60 Years RGB L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8" descr="LE PINE AND CO_LOGO_PRIMARY_CMYK_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5657875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1113" y="1270000"/>
            <a:ext cx="8093075" cy="4235450"/>
          </a:xfrm>
        </p:spPr>
        <p:txBody>
          <a:bodyPr/>
          <a:lstStyle/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Name of Employer and Employee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Job Description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Where work to be performed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Hours/days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Wages or salary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Plain language explanation of services available to resolve employment relationship problems – 90 day period PG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Employee protection provision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Provision time and a half work on public holidays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Trial period must state if no PG can be raised (90 days not 3 months) starting from first day of work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If there is guaranteed hours or requirement to be    available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Genuine reason on reasonable grounds for a  fidelity clause</a:t>
            </a:r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en-NZ" altLang="en-US" sz="24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/>
              <a:t>IEA </a:t>
            </a:r>
            <a:r>
              <a:rPr lang="en-NZ" dirty="0">
                <a:effectLst/>
              </a:rPr>
              <a:t>must contain:</a:t>
            </a:r>
            <a:endParaRPr lang="en-US" dirty="0"/>
          </a:p>
        </p:txBody>
      </p:sp>
      <p:pic>
        <p:nvPicPr>
          <p:cNvPr id="15364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030997"/>
      </p:ext>
    </p:extLst>
  </p:cSld>
  <p:clrMapOvr>
    <a:masterClrMapping/>
  </p:clrMapOvr>
  <p:transition spd="med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284984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NZ" sz="2000" dirty="0"/>
              <a:t>Louise Foley:  </a:t>
            </a:r>
            <a:br>
              <a:rPr lang="en-NZ" sz="2000" dirty="0"/>
            </a:br>
            <a:r>
              <a:rPr lang="en-NZ" sz="2000" dirty="0"/>
              <a:t>lfoley@lepine.co.nz  </a:t>
            </a:r>
            <a:br>
              <a:rPr lang="en-NZ" sz="2000" dirty="0"/>
            </a:br>
            <a:r>
              <a:rPr lang="en-NZ" sz="2000" dirty="0"/>
              <a:t>Tel: 07 378 5030</a:t>
            </a:r>
            <a:br>
              <a:rPr lang="en-NZ" sz="2000" dirty="0"/>
            </a:br>
            <a:endParaRPr lang="en-NZ" sz="2000" dirty="0"/>
          </a:p>
        </p:txBody>
      </p:sp>
      <p:pic>
        <p:nvPicPr>
          <p:cNvPr id="53251" name="Picture 8" descr="LE PINE AND CO_LOGO_PRIMARY_CMYK_L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095230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96850" y="1136650"/>
            <a:ext cx="7848600" cy="5244678"/>
          </a:xfrm>
        </p:spPr>
        <p:txBody>
          <a:bodyPr/>
          <a:lstStyle/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Deduction clauses (consult)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Termination period – what happens on            termination, return of company property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Arrangements in a crisis or emergency 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Abandonment of employment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Medical incapacity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The right to drug and alcohol testing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Confidential information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Proprietary rights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Representations regarding qualifications, experience  and medical history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Examples of misconduct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Right to suspend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Court appearance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000" dirty="0"/>
              <a:t>“Covid” clause</a:t>
            </a:r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en-NZ" altLang="en-US" sz="20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>
                <a:effectLst/>
              </a:rPr>
              <a:t>IEA can contain:</a:t>
            </a:r>
            <a:endParaRPr lang="en-US" dirty="0"/>
          </a:p>
        </p:txBody>
      </p:sp>
      <p:pic>
        <p:nvPicPr>
          <p:cNvPr id="17412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060059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525463" y="2408238"/>
            <a:ext cx="7848600" cy="423545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NZ" sz="2800" dirty="0"/>
              <a:t>Obligation of good faith</a:t>
            </a:r>
          </a:p>
          <a:p>
            <a:pPr>
              <a:defRPr/>
            </a:pPr>
            <a:r>
              <a:rPr lang="en-NZ" sz="2800" dirty="0"/>
              <a:t>Employees are entitled to a reasonable opportunity to seek advice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en-NZ" sz="2800" dirty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en-NZ" altLang="en-US" sz="32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501746" y="632698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NZ" sz="3600" dirty="0">
                <a:effectLst/>
              </a:rPr>
              <a:t>Process of getting </a:t>
            </a:r>
            <a:br>
              <a:rPr lang="en-NZ" sz="3600" dirty="0">
                <a:effectLst/>
              </a:rPr>
            </a:br>
            <a:r>
              <a:rPr lang="en-NZ" sz="3600" dirty="0">
                <a:effectLst/>
              </a:rPr>
              <a:t>Employment Agreement </a:t>
            </a:r>
            <a:br>
              <a:rPr lang="en-NZ" sz="3600" dirty="0">
                <a:effectLst/>
              </a:rPr>
            </a:br>
            <a:r>
              <a:rPr lang="en-NZ" sz="3600" dirty="0">
                <a:effectLst/>
              </a:rPr>
              <a:t>signed</a:t>
            </a:r>
            <a:endParaRPr lang="en-US" sz="3600" dirty="0"/>
          </a:p>
        </p:txBody>
      </p:sp>
      <p:pic>
        <p:nvPicPr>
          <p:cNvPr id="19460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486500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5613" y="1757363"/>
            <a:ext cx="7848600" cy="4235450"/>
          </a:xfrm>
        </p:spPr>
        <p:txBody>
          <a:bodyPr/>
          <a:lstStyle/>
          <a:p>
            <a:pPr marL="566737" indent="-4572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NZ" sz="2800" dirty="0"/>
              <a:t>Offer before they start work</a:t>
            </a:r>
          </a:p>
          <a:p>
            <a:pPr marL="566737" indent="-4572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NZ" sz="2800" dirty="0"/>
              <a:t>Make a job offer conditional on an Employment Agreement being signed</a:t>
            </a:r>
          </a:p>
          <a:p>
            <a:pPr marL="566737" indent="-4572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NZ" sz="2800" dirty="0"/>
              <a:t>Send them away if not signed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en-NZ" sz="2800" dirty="0"/>
              <a:t>Trial periods not binding if existing employee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en-NZ" altLang="en-US" sz="32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>
                <a:effectLst/>
              </a:rPr>
              <a:t>New Employees</a:t>
            </a:r>
            <a:endParaRPr lang="en-US" dirty="0"/>
          </a:p>
        </p:txBody>
      </p:sp>
      <p:pic>
        <p:nvPicPr>
          <p:cNvPr id="21508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720780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23838" y="1236881"/>
            <a:ext cx="7848600" cy="4235450"/>
          </a:xfrm>
        </p:spPr>
        <p:txBody>
          <a:bodyPr/>
          <a:lstStyle/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Speak to people individually or during                              a staff meeting</a:t>
            </a:r>
          </a:p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Explain the reasons for the change </a:t>
            </a:r>
          </a:p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Point out changes from the old Agreement</a:t>
            </a:r>
          </a:p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Give reasonable time to seek advice – 2 to 3 days</a:t>
            </a:r>
          </a:p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Follow it up and negotiate</a:t>
            </a:r>
          </a:p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Cannot demand take it or leave it</a:t>
            </a:r>
          </a:p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Keep records and notes of discussions</a:t>
            </a:r>
          </a:p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If cannot enter into a written agreement    employee is on oral terms or partly written, partly oral terms. </a:t>
            </a:r>
          </a:p>
          <a:p>
            <a:pPr marL="565150" indent="-457200">
              <a:spcAft>
                <a:spcPts val="600"/>
              </a:spcAft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Cannot terminate just because do not have a written Employment Agreement.</a:t>
            </a:r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en-NZ" altLang="en-US" sz="2000" dirty="0"/>
              <a:t>Situation normally resolves itself at pay rise time.</a:t>
            </a:r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endParaRPr lang="en-NZ" altLang="en-US" sz="2000" dirty="0"/>
          </a:p>
          <a:p>
            <a:pPr marL="565150" indent="-457200" eaLnBrk="1" hangingPunct="1">
              <a:buFont typeface="Lucida Sans Unicode" panose="020B0602030504020204" pitchFamily="34" charset="0"/>
              <a:buAutoNum type="arabicPeriod"/>
            </a:pPr>
            <a:endParaRPr lang="en-NZ" altLang="en-US" sz="24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>
                <a:effectLst/>
              </a:rPr>
              <a:t>Existing Employees</a:t>
            </a:r>
          </a:p>
        </p:txBody>
      </p:sp>
      <p:pic>
        <p:nvPicPr>
          <p:cNvPr id="23556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367891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23838" y="1781175"/>
            <a:ext cx="7848600" cy="4235450"/>
          </a:xfrm>
        </p:spPr>
        <p:txBody>
          <a:bodyPr/>
          <a:lstStyle/>
          <a:p>
            <a:pPr marL="107950" indent="0">
              <a:spcAft>
                <a:spcPts val="1200"/>
              </a:spcAft>
              <a:buNone/>
            </a:pPr>
            <a:r>
              <a:rPr lang="en-NZ" sz="2400" dirty="0">
                <a:effectLst/>
              </a:rPr>
              <a:t>Intermittent &amp; Irregular</a:t>
            </a:r>
          </a:p>
          <a:p>
            <a:pPr marL="539750" lvl="1" indent="-447675">
              <a:spcBef>
                <a:spcPts val="400"/>
              </a:spcBef>
              <a:spcAft>
                <a:spcPts val="1200"/>
              </a:spcAft>
            </a:pPr>
            <a:r>
              <a:rPr lang="en-NZ" altLang="en-US" sz="1800" dirty="0"/>
              <a:t>Each period of engagement separate</a:t>
            </a:r>
          </a:p>
          <a:p>
            <a:pPr marL="539750" lvl="1" indent="-447675">
              <a:spcBef>
                <a:spcPts val="400"/>
              </a:spcBef>
              <a:spcAft>
                <a:spcPts val="1200"/>
              </a:spcAft>
            </a:pPr>
            <a:r>
              <a:rPr lang="en-NZ" altLang="en-US" sz="1800" dirty="0"/>
              <a:t>Can pay holiday out each period</a:t>
            </a:r>
          </a:p>
          <a:p>
            <a:pPr marL="539750" lvl="1" indent="-447675">
              <a:spcBef>
                <a:spcPts val="400"/>
              </a:spcBef>
              <a:spcAft>
                <a:spcPts val="1200"/>
              </a:spcAft>
            </a:pPr>
            <a:r>
              <a:rPr lang="en-NZ" altLang="en-US" sz="1800" dirty="0"/>
              <a:t>Do not get to six months employment to trigger sick / bereavement leave</a:t>
            </a:r>
          </a:p>
          <a:p>
            <a:pPr marL="539750" lvl="1" indent="-447675">
              <a:spcBef>
                <a:spcPts val="400"/>
              </a:spcBef>
              <a:spcAft>
                <a:spcPts val="1200"/>
              </a:spcAft>
            </a:pPr>
            <a:r>
              <a:rPr lang="en-NZ" altLang="en-US" sz="1800" dirty="0"/>
              <a:t>PG?</a:t>
            </a:r>
          </a:p>
          <a:p>
            <a:pPr marL="107950" indent="0">
              <a:spcAft>
                <a:spcPts val="1200"/>
              </a:spcAft>
              <a:buNone/>
            </a:pPr>
            <a:r>
              <a:rPr lang="en-NZ" altLang="en-US" sz="2400" dirty="0"/>
              <a:t>Permanent </a:t>
            </a:r>
          </a:p>
          <a:p>
            <a:pPr marL="539750" lvl="1" indent="-447675">
              <a:spcBef>
                <a:spcPts val="400"/>
              </a:spcBef>
              <a:spcAft>
                <a:spcPts val="1200"/>
              </a:spcAft>
            </a:pPr>
            <a:r>
              <a:rPr lang="en-NZ" altLang="en-US" sz="1800" dirty="0"/>
              <a:t>Full or part time</a:t>
            </a:r>
          </a:p>
          <a:p>
            <a:pPr marL="539750" lvl="1" indent="-447675"/>
            <a:r>
              <a:rPr lang="en-NZ" altLang="en-US" sz="1800" dirty="0"/>
              <a:t>Fixed term</a:t>
            </a:r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endParaRPr lang="en-NZ" altLang="en-US" sz="2400" dirty="0"/>
          </a:p>
          <a:p>
            <a:pPr marL="565150" indent="-457200" eaLnBrk="1" hangingPunct="1">
              <a:buFont typeface="Lucida Sans Unicode" panose="020B0602030504020204" pitchFamily="34" charset="0"/>
              <a:buAutoNum type="arabicPeriod"/>
            </a:pPr>
            <a:endParaRPr lang="en-NZ" altLang="en-US" sz="28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NZ" sz="3600" dirty="0">
                <a:effectLst/>
              </a:rPr>
              <a:t>Casual vs </a:t>
            </a:r>
            <a:br>
              <a:rPr lang="en-NZ" sz="3600" dirty="0">
                <a:effectLst/>
              </a:rPr>
            </a:br>
            <a:r>
              <a:rPr lang="en-NZ" sz="3600" dirty="0">
                <a:effectLst/>
              </a:rPr>
              <a:t>Permanent</a:t>
            </a:r>
          </a:p>
        </p:txBody>
      </p:sp>
      <p:pic>
        <p:nvPicPr>
          <p:cNvPr id="23556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90555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43372" y="1698012"/>
            <a:ext cx="7848600" cy="4235450"/>
          </a:xfrm>
        </p:spPr>
        <p:txBody>
          <a:bodyPr/>
          <a:lstStyle/>
          <a:p>
            <a:pPr>
              <a:spcAft>
                <a:spcPts val="600"/>
              </a:spcAft>
              <a:buFont typeface="Wingdings 3" panose="05040102010807070707" pitchFamily="18" charset="2"/>
              <a:buNone/>
              <a:defRPr/>
            </a:pPr>
            <a:r>
              <a:rPr lang="en-NZ" sz="2000" dirty="0"/>
              <a:t>A </a:t>
            </a:r>
            <a:r>
              <a:rPr lang="en-NZ" sz="2000" b="1" dirty="0"/>
              <a:t>personal grievance:</a:t>
            </a:r>
            <a:endParaRPr lang="en-US" sz="2000" dirty="0"/>
          </a:p>
          <a:p>
            <a:pPr>
              <a:spcAft>
                <a:spcPts val="600"/>
              </a:spcAft>
              <a:buFont typeface="Wingdings 3" panose="05040102010807070707" pitchFamily="18" charset="2"/>
              <a:buNone/>
              <a:defRPr/>
            </a:pPr>
            <a:r>
              <a:rPr lang="en-NZ" sz="2000" dirty="0"/>
              <a:t>A claim by an employee against employer for—</a:t>
            </a:r>
            <a:endParaRPr lang="en-US" sz="2000" dirty="0"/>
          </a:p>
          <a:p>
            <a:pPr>
              <a:spcAft>
                <a:spcPts val="600"/>
              </a:spcAft>
              <a:defRPr/>
            </a:pPr>
            <a:r>
              <a:rPr lang="en-NZ" sz="2000" dirty="0"/>
              <a:t>unjustifiable dismissal</a:t>
            </a:r>
            <a:endParaRPr lang="en-US" sz="2000" dirty="0"/>
          </a:p>
          <a:p>
            <a:pPr>
              <a:spcAft>
                <a:spcPts val="600"/>
              </a:spcAft>
              <a:defRPr/>
            </a:pPr>
            <a:r>
              <a:rPr lang="en-NZ" sz="2000" dirty="0"/>
              <a:t>unjustifiable disadvantage</a:t>
            </a:r>
            <a:endParaRPr lang="en-US" sz="2000" dirty="0"/>
          </a:p>
          <a:p>
            <a:pPr>
              <a:spcAft>
                <a:spcPts val="600"/>
              </a:spcAft>
              <a:defRPr/>
            </a:pPr>
            <a:r>
              <a:rPr lang="en-NZ" sz="2000" dirty="0"/>
              <a:t>discrimination </a:t>
            </a:r>
            <a:endParaRPr lang="en-US" sz="2000" dirty="0"/>
          </a:p>
          <a:p>
            <a:pPr>
              <a:spcAft>
                <a:spcPts val="600"/>
              </a:spcAft>
              <a:defRPr/>
            </a:pPr>
            <a:r>
              <a:rPr lang="en-NZ" sz="2000" dirty="0"/>
              <a:t>sexual harassment</a:t>
            </a:r>
            <a:endParaRPr lang="en-US" sz="2000" dirty="0"/>
          </a:p>
          <a:p>
            <a:pPr>
              <a:spcAft>
                <a:spcPts val="600"/>
              </a:spcAft>
              <a:defRPr/>
            </a:pPr>
            <a:r>
              <a:rPr lang="en-NZ" sz="2000" dirty="0"/>
              <a:t>racial harassment</a:t>
            </a:r>
            <a:endParaRPr lang="en-US" sz="2000" dirty="0"/>
          </a:p>
          <a:p>
            <a:pPr>
              <a:spcAft>
                <a:spcPts val="600"/>
              </a:spcAft>
              <a:defRPr/>
            </a:pPr>
            <a:r>
              <a:rPr lang="en-NZ" sz="2000" dirty="0"/>
              <a:t>duress re union membership or non-membership</a:t>
            </a:r>
            <a:endParaRPr lang="en-US" sz="2000" dirty="0"/>
          </a:p>
          <a:p>
            <a:pPr>
              <a:spcAft>
                <a:spcPts val="600"/>
              </a:spcAft>
              <a:defRPr/>
            </a:pPr>
            <a:r>
              <a:rPr lang="en-NZ" sz="2000" dirty="0"/>
              <a:t>continuity of employment Part 6A issue </a:t>
            </a:r>
            <a:endParaRPr lang="en-US" sz="1050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NZ" sz="2000" dirty="0"/>
              <a:t>Does not include interpretation/ operation of any employment agreement.</a:t>
            </a:r>
            <a:endParaRPr lang="en-US" sz="2000" dirty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en-NZ" altLang="en-US" sz="2400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NZ" dirty="0"/>
              <a:t>What’s a personal </a:t>
            </a:r>
            <a:br>
              <a:rPr lang="en-NZ" dirty="0"/>
            </a:br>
            <a:r>
              <a:rPr lang="en-NZ" dirty="0"/>
              <a:t>grievance?</a:t>
            </a:r>
            <a:endParaRPr lang="en-US" dirty="0"/>
          </a:p>
        </p:txBody>
      </p:sp>
      <p:pic>
        <p:nvPicPr>
          <p:cNvPr id="25604" name="Picture 4" descr="NZ LAW logo bw 2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357813"/>
            <a:ext cx="62706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6" descr="60 Years RGB L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286375"/>
            <a:ext cx="5715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8" descr="LE PINE AND CO_LOGO_PRIMARY_CMYK_LG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1857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8896138"/>
      </p:ext>
    </p:extLst>
  </p:cSld>
  <p:clrMapOvr>
    <a:masterClrMapping/>
  </p:clrMapOvr>
  <p:transition spd="med"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2081</TotalTime>
  <Words>1262</Words>
  <Application>Microsoft Office PowerPoint</Application>
  <PresentationFormat>On-screen Show (4:3)</PresentationFormat>
  <Paragraphs>242</Paragraphs>
  <Slides>30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Women in Forestry Employment Law Boot Camp</vt:lpstr>
      <vt:lpstr>Individual Employment  Agreement </vt:lpstr>
      <vt:lpstr>IEA must contain:</vt:lpstr>
      <vt:lpstr>IEA can contain:</vt:lpstr>
      <vt:lpstr>Process of getting  Employment Agreement  signed</vt:lpstr>
      <vt:lpstr>New Employees</vt:lpstr>
      <vt:lpstr>Existing Employees</vt:lpstr>
      <vt:lpstr>Casual vs  Permanent</vt:lpstr>
      <vt:lpstr>What’s a personal  grievance?</vt:lpstr>
      <vt:lpstr>Types of  Personal Grievances</vt:lpstr>
      <vt:lpstr>Actual Dismissal</vt:lpstr>
      <vt:lpstr> Constructive dismissal</vt:lpstr>
      <vt:lpstr> Unjustified Disadvantage</vt:lpstr>
      <vt:lpstr>Test for justification</vt:lpstr>
      <vt:lpstr>How do you avoid a  personal grievance?</vt:lpstr>
      <vt:lpstr>PowerPoint Presentation</vt:lpstr>
      <vt:lpstr>Fair process</vt:lpstr>
      <vt:lpstr>Interface between H&amp;S and Employment</vt:lpstr>
      <vt:lpstr>PowerPoint Presentation</vt:lpstr>
      <vt:lpstr>Send home/Stand down  suspension </vt:lpstr>
      <vt:lpstr>Drug testing</vt:lpstr>
      <vt:lpstr>If a PG is raised – what next</vt:lpstr>
      <vt:lpstr>Remedies</vt:lpstr>
      <vt:lpstr>At Mediation</vt:lpstr>
      <vt:lpstr>Remedies at settlement (mediated or direct)</vt:lpstr>
      <vt:lpstr>ERA</vt:lpstr>
      <vt:lpstr>What’s New?</vt:lpstr>
      <vt:lpstr>Hot Tips</vt:lpstr>
      <vt:lpstr>PowerPoint Presentation</vt:lpstr>
      <vt:lpstr>Louise Foley:   lfoley@lepine.co.nz   Tel: 07 378 5030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Jackie Later</dc:creator>
  <cp:lastModifiedBy>Kim Godfrey</cp:lastModifiedBy>
  <cp:revision>191</cp:revision>
  <cp:lastPrinted>2017-07-28T00:25:47Z</cp:lastPrinted>
  <dcterms:created xsi:type="dcterms:W3CDTF">2013-08-30T03:41:08Z</dcterms:created>
  <dcterms:modified xsi:type="dcterms:W3CDTF">2022-05-11T20:51:35Z</dcterms:modified>
</cp:coreProperties>
</file>